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62" r:id="rId4"/>
    <p:sldId id="278" r:id="rId5"/>
    <p:sldId id="279" r:id="rId6"/>
    <p:sldId id="280" r:id="rId7"/>
    <p:sldId id="285" r:id="rId8"/>
    <p:sldId id="282" r:id="rId9"/>
    <p:sldId id="281" r:id="rId10"/>
    <p:sldId id="283" r:id="rId11"/>
    <p:sldId id="260" r:id="rId12"/>
    <p:sldId id="259" r:id="rId13"/>
    <p:sldId id="270" r:id="rId14"/>
    <p:sldId id="272" r:id="rId15"/>
    <p:sldId id="273" r:id="rId16"/>
    <p:sldId id="286" r:id="rId17"/>
    <p:sldId id="274" r:id="rId18"/>
    <p:sldId id="275" r:id="rId19"/>
    <p:sldId id="276" r:id="rId20"/>
    <p:sldId id="284" r:id="rId21"/>
    <p:sldId id="288" r:id="rId22"/>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20" autoAdjust="0"/>
    <p:restoredTop sz="94660"/>
  </p:normalViewPr>
  <p:slideViewPr>
    <p:cSldViewPr snapToGrid="0">
      <p:cViewPr>
        <p:scale>
          <a:sx n="100" d="100"/>
          <a:sy n="100" d="100"/>
        </p:scale>
        <p:origin x="378"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A8055B-B8A2-423E-A90F-1E5FC1A70488}"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4204562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A8055B-B8A2-423E-A90F-1E5FC1A70488}"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2827807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A8055B-B8A2-423E-A90F-1E5FC1A70488}"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1651577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A8055B-B8A2-423E-A90F-1E5FC1A70488}"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2900605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A8055B-B8A2-423E-A90F-1E5FC1A70488}"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3349864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A8055B-B8A2-423E-A90F-1E5FC1A70488}" type="datetimeFigureOut">
              <a:rPr lang="en-US" smtClean="0"/>
              <a:t>7/6/2020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29032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A8055B-B8A2-423E-A90F-1E5FC1A70488}" type="datetimeFigureOut">
              <a:rPr lang="en-US" smtClean="0"/>
              <a:t>7/6/2020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849686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A8055B-B8A2-423E-A90F-1E5FC1A70488}" type="datetimeFigureOut">
              <a:rPr lang="en-US" smtClean="0"/>
              <a:t>7/6/2020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1385324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A8055B-B8A2-423E-A90F-1E5FC1A70488}" type="datetimeFigureOut">
              <a:rPr lang="en-US" smtClean="0"/>
              <a:t>7/6/2020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4030879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A8055B-B8A2-423E-A90F-1E5FC1A70488}" type="datetimeFigureOut">
              <a:rPr lang="en-US" smtClean="0"/>
              <a:t>7/6/2020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24317279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A8055B-B8A2-423E-A90F-1E5FC1A70488}" type="datetimeFigureOut">
              <a:rPr lang="en-US" smtClean="0"/>
              <a:t>7/6/2020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1F714B-5A8B-4187-9BC9-464D6B5FEB15}" type="slidenum">
              <a:rPr lang="en-US" smtClean="0"/>
              <a:t>‹#›</a:t>
            </a:fld>
            <a:endParaRPr lang="en-US"/>
          </a:p>
        </p:txBody>
      </p:sp>
    </p:spTree>
    <p:extLst>
      <p:ext uri="{BB962C8B-B14F-4D97-AF65-F5344CB8AC3E}">
        <p14:creationId xmlns:p14="http://schemas.microsoft.com/office/powerpoint/2010/main" val="3627081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A8055B-B8A2-423E-A90F-1E5FC1A70488}" type="datetimeFigureOut">
              <a:rPr lang="en-US" smtClean="0"/>
              <a:t>7/6/2020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1F714B-5A8B-4187-9BC9-464D6B5FEB15}" type="slidenum">
              <a:rPr lang="en-US" smtClean="0"/>
              <a:t>‹#›</a:t>
            </a:fld>
            <a:endParaRPr lang="en-US"/>
          </a:p>
        </p:txBody>
      </p:sp>
    </p:spTree>
    <p:extLst>
      <p:ext uri="{BB962C8B-B14F-4D97-AF65-F5344CB8AC3E}">
        <p14:creationId xmlns:p14="http://schemas.microsoft.com/office/powerpoint/2010/main" val="39561710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hyperlink" Target="https://filestore.scouting.org/filestore/Merit_Badge_ReqandRes/Citizenship_in_the_Community.pdf" TargetMode="Externa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www.scouting.org/programs/scouts-bsa/advancement-and-awards/merit-badge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www.scouting.org/programs/scouts-bsa/advancement-and-awards/merit-badges/"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boyscouttrail.com/boy-scouts/meritbadges/" TargetMode="External"/><Relationship Id="rId2" Type="http://schemas.openxmlformats.org/officeDocument/2006/relationships/hyperlink" Target="http://usscouts.org/usscouts/meritbadges.asp" TargetMode="External"/><Relationship Id="rId1" Type="http://schemas.openxmlformats.org/officeDocument/2006/relationships/slideLayout" Target="../slideLayouts/slideLayout4.xml"/><Relationship Id="rId4" Type="http://schemas.openxmlformats.org/officeDocument/2006/relationships/hyperlink" Target="https://www.scouting.org/coronavirus/covid-19-faq/"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hyperlink" Target="http://usscouts.org/mb/worksheets/citizenship-in-the-community.pdf" TargetMode="Externa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190750" y="2116138"/>
            <a:ext cx="6858000" cy="2722562"/>
          </a:xfrm>
          <a:ln>
            <a:noFill/>
          </a:ln>
        </p:spPr>
        <p:txBody>
          <a:bodyPr>
            <a:noAutofit/>
          </a:bodyPr>
          <a:lstStyle/>
          <a:p>
            <a:r>
              <a:rPr lang="en-US" sz="7200" b="1" dirty="0" smtClean="0">
                <a:ln w="25400">
                  <a:solidFill>
                    <a:srgbClr val="FF0000"/>
                  </a:solidFill>
                </a:ln>
                <a:solidFill>
                  <a:schemeClr val="accent4">
                    <a:lumMod val="40000"/>
                    <a:lumOff val="60000"/>
                  </a:schemeClr>
                </a:solidFill>
              </a:rPr>
              <a:t>Merit Badges</a:t>
            </a:r>
          </a:p>
          <a:p>
            <a:r>
              <a:rPr lang="en-US" sz="7200" b="1" dirty="0" smtClean="0">
                <a:ln w="25400">
                  <a:solidFill>
                    <a:srgbClr val="FF0000"/>
                  </a:solidFill>
                </a:ln>
                <a:solidFill>
                  <a:schemeClr val="accent4">
                    <a:lumMod val="40000"/>
                    <a:lumOff val="60000"/>
                  </a:schemeClr>
                </a:solidFill>
              </a:rPr>
              <a:t>And</a:t>
            </a:r>
          </a:p>
          <a:p>
            <a:r>
              <a:rPr lang="en-US" sz="7200" b="1" dirty="0" smtClean="0">
                <a:ln w="25400">
                  <a:solidFill>
                    <a:srgbClr val="FF0000"/>
                  </a:solidFill>
                </a:ln>
                <a:solidFill>
                  <a:schemeClr val="accent4">
                    <a:lumMod val="40000"/>
                    <a:lumOff val="60000"/>
                  </a:schemeClr>
                </a:solidFill>
              </a:rPr>
              <a:t>Blue Cards</a:t>
            </a:r>
            <a:endParaRPr lang="en-US" sz="7200" b="1" dirty="0">
              <a:ln w="25400">
                <a:solidFill>
                  <a:srgbClr val="FF0000"/>
                </a:solidFill>
              </a:ln>
              <a:solidFill>
                <a:schemeClr val="accent4">
                  <a:lumMod val="40000"/>
                  <a:lumOff val="60000"/>
                </a:schemeClr>
              </a:solidFill>
            </a:endParaRPr>
          </a:p>
        </p:txBody>
      </p:sp>
    </p:spTree>
    <p:extLst>
      <p:ext uri="{BB962C8B-B14F-4D97-AF65-F5344CB8AC3E}">
        <p14:creationId xmlns:p14="http://schemas.microsoft.com/office/powerpoint/2010/main" val="2896740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What is a Merit Badge Book?</a:t>
            </a:r>
            <a:endParaRPr lang="en-US" dirty="0"/>
          </a:p>
        </p:txBody>
      </p:sp>
      <p:sp>
        <p:nvSpPr>
          <p:cNvPr id="8" name="Content Placeholder 7"/>
          <p:cNvSpPr>
            <a:spLocks noGrp="1"/>
          </p:cNvSpPr>
          <p:nvPr>
            <p:ph sz="half" idx="1"/>
          </p:nvPr>
        </p:nvSpPr>
        <p:spPr/>
        <p:txBody>
          <a:bodyPr/>
          <a:lstStyle/>
          <a:p>
            <a:r>
              <a:rPr lang="en-US" dirty="0" smtClean="0"/>
              <a:t>What they used to look like</a:t>
            </a:r>
            <a:endParaRPr lang="en-US" dirty="0"/>
          </a:p>
        </p:txBody>
      </p:sp>
      <p:sp>
        <p:nvSpPr>
          <p:cNvPr id="9" name="Content Placeholder 8"/>
          <p:cNvSpPr>
            <a:spLocks noGrp="1"/>
          </p:cNvSpPr>
          <p:nvPr>
            <p:ph sz="half" idx="2"/>
          </p:nvPr>
        </p:nvSpPr>
        <p:spPr/>
        <p:txBody>
          <a:bodyPr/>
          <a:lstStyle/>
          <a:p>
            <a:r>
              <a:rPr lang="en-US" dirty="0" smtClean="0"/>
              <a:t>What they look like now</a:t>
            </a:r>
            <a:endParaRPr lang="en-US" dirty="0"/>
          </a:p>
        </p:txBody>
      </p:sp>
      <p:pic>
        <p:nvPicPr>
          <p:cNvPr id="10" name="Picture 9"/>
          <p:cNvPicPr>
            <a:picLocks noChangeAspect="1"/>
          </p:cNvPicPr>
          <p:nvPr/>
        </p:nvPicPr>
        <p:blipFill>
          <a:blip r:embed="rId2"/>
          <a:stretch>
            <a:fillRect/>
          </a:stretch>
        </p:blipFill>
        <p:spPr>
          <a:xfrm>
            <a:off x="143107" y="2657475"/>
            <a:ext cx="4776151" cy="3248264"/>
          </a:xfrm>
          <a:prstGeom prst="rect">
            <a:avLst/>
          </a:prstGeom>
        </p:spPr>
      </p:pic>
      <p:pic>
        <p:nvPicPr>
          <p:cNvPr id="11" name="Picture 10"/>
          <p:cNvPicPr>
            <a:picLocks noChangeAspect="1"/>
          </p:cNvPicPr>
          <p:nvPr/>
        </p:nvPicPr>
        <p:blipFill>
          <a:blip r:embed="rId3"/>
          <a:stretch>
            <a:fillRect/>
          </a:stretch>
        </p:blipFill>
        <p:spPr>
          <a:xfrm>
            <a:off x="5208597" y="2657475"/>
            <a:ext cx="6840297" cy="3248264"/>
          </a:xfrm>
          <a:prstGeom prst="rect">
            <a:avLst/>
          </a:prstGeom>
        </p:spPr>
      </p:pic>
    </p:spTree>
    <p:extLst>
      <p:ext uri="{BB962C8B-B14F-4D97-AF65-F5344CB8AC3E}">
        <p14:creationId xmlns:p14="http://schemas.microsoft.com/office/powerpoint/2010/main" val="21388367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1450" y="114300"/>
            <a:ext cx="9605771" cy="369332"/>
          </a:xfrm>
          <a:prstGeom prst="rect">
            <a:avLst/>
          </a:prstGeom>
          <a:noFill/>
        </p:spPr>
        <p:txBody>
          <a:bodyPr wrap="none" rtlCol="0">
            <a:spAutoFit/>
          </a:bodyPr>
          <a:lstStyle/>
          <a:p>
            <a:r>
              <a:rPr lang="en-US" dirty="0" smtClean="0">
                <a:hlinkClick r:id="rId2"/>
              </a:rPr>
              <a:t>https://filestore.scouting.org/filestore/Merit_Badge_ReqandRes/Citizenship_in_the_Community.pdf</a:t>
            </a:r>
            <a:endParaRPr lang="en-US" dirty="0"/>
          </a:p>
        </p:txBody>
      </p:sp>
      <p:pic>
        <p:nvPicPr>
          <p:cNvPr id="3" name="Picture 2"/>
          <p:cNvPicPr>
            <a:picLocks noChangeAspect="1"/>
          </p:cNvPicPr>
          <p:nvPr/>
        </p:nvPicPr>
        <p:blipFill>
          <a:blip r:embed="rId3"/>
          <a:stretch>
            <a:fillRect/>
          </a:stretch>
        </p:blipFill>
        <p:spPr>
          <a:xfrm>
            <a:off x="294211" y="495956"/>
            <a:ext cx="2233176" cy="3180350"/>
          </a:xfrm>
          <a:prstGeom prst="rect">
            <a:avLst/>
          </a:prstGeom>
        </p:spPr>
      </p:pic>
      <p:pic>
        <p:nvPicPr>
          <p:cNvPr id="4" name="Picture 3"/>
          <p:cNvPicPr>
            <a:picLocks noChangeAspect="1"/>
          </p:cNvPicPr>
          <p:nvPr/>
        </p:nvPicPr>
        <p:blipFill>
          <a:blip r:embed="rId4"/>
          <a:stretch>
            <a:fillRect/>
          </a:stretch>
        </p:blipFill>
        <p:spPr>
          <a:xfrm>
            <a:off x="7259898" y="3676228"/>
            <a:ext cx="2215092" cy="3180350"/>
          </a:xfrm>
          <a:prstGeom prst="rect">
            <a:avLst/>
          </a:prstGeom>
        </p:spPr>
      </p:pic>
      <p:pic>
        <p:nvPicPr>
          <p:cNvPr id="5" name="Picture 4"/>
          <p:cNvPicPr>
            <a:picLocks noChangeAspect="1"/>
          </p:cNvPicPr>
          <p:nvPr/>
        </p:nvPicPr>
        <p:blipFill>
          <a:blip r:embed="rId5"/>
          <a:stretch>
            <a:fillRect/>
          </a:stretch>
        </p:blipFill>
        <p:spPr>
          <a:xfrm>
            <a:off x="3789354" y="495878"/>
            <a:ext cx="2208577" cy="3180350"/>
          </a:xfrm>
          <a:prstGeom prst="rect">
            <a:avLst/>
          </a:prstGeom>
        </p:spPr>
      </p:pic>
      <p:pic>
        <p:nvPicPr>
          <p:cNvPr id="6" name="Picture 5"/>
          <p:cNvPicPr>
            <a:picLocks noChangeAspect="1"/>
          </p:cNvPicPr>
          <p:nvPr/>
        </p:nvPicPr>
        <p:blipFill>
          <a:blip r:embed="rId6"/>
          <a:stretch>
            <a:fillRect/>
          </a:stretch>
        </p:blipFill>
        <p:spPr>
          <a:xfrm>
            <a:off x="7293429" y="495878"/>
            <a:ext cx="2204735" cy="3180350"/>
          </a:xfrm>
          <a:prstGeom prst="rect">
            <a:avLst/>
          </a:prstGeom>
        </p:spPr>
      </p:pic>
      <p:pic>
        <p:nvPicPr>
          <p:cNvPr id="7" name="Picture 6"/>
          <p:cNvPicPr>
            <a:picLocks noChangeAspect="1"/>
          </p:cNvPicPr>
          <p:nvPr/>
        </p:nvPicPr>
        <p:blipFill>
          <a:blip r:embed="rId7"/>
          <a:stretch>
            <a:fillRect/>
          </a:stretch>
        </p:blipFill>
        <p:spPr>
          <a:xfrm>
            <a:off x="317639" y="3688630"/>
            <a:ext cx="2209748" cy="3180350"/>
          </a:xfrm>
          <a:prstGeom prst="rect">
            <a:avLst/>
          </a:prstGeom>
        </p:spPr>
      </p:pic>
      <p:pic>
        <p:nvPicPr>
          <p:cNvPr id="8" name="Picture 7"/>
          <p:cNvPicPr>
            <a:picLocks noChangeAspect="1"/>
          </p:cNvPicPr>
          <p:nvPr/>
        </p:nvPicPr>
        <p:blipFill>
          <a:blip r:embed="rId8"/>
          <a:stretch>
            <a:fillRect/>
          </a:stretch>
        </p:blipFill>
        <p:spPr>
          <a:xfrm>
            <a:off x="3789354" y="3688474"/>
            <a:ext cx="2216083" cy="3181772"/>
          </a:xfrm>
          <a:prstGeom prst="rect">
            <a:avLst/>
          </a:prstGeom>
        </p:spPr>
      </p:pic>
    </p:spTree>
    <p:extLst>
      <p:ext uri="{BB962C8B-B14F-4D97-AF65-F5344CB8AC3E}">
        <p14:creationId xmlns:p14="http://schemas.microsoft.com/office/powerpoint/2010/main" val="33011120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6852" y="400049"/>
            <a:ext cx="6088108" cy="31117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6852" y="3544524"/>
            <a:ext cx="6088108" cy="3044054"/>
          </a:xfrm>
          <a:prstGeom prst="rect">
            <a:avLst/>
          </a:prstGeom>
        </p:spPr>
      </p:pic>
      <p:cxnSp>
        <p:nvCxnSpPr>
          <p:cNvPr id="6" name="Straight Connector 5"/>
          <p:cNvCxnSpPr/>
          <p:nvPr/>
        </p:nvCxnSpPr>
        <p:spPr>
          <a:xfrm>
            <a:off x="5153844" y="400049"/>
            <a:ext cx="8706"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199544" y="400049"/>
            <a:ext cx="10881"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127196" y="3511749"/>
            <a:ext cx="6077764"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34880" y="400049"/>
            <a:ext cx="4850674" cy="523220"/>
          </a:xfrm>
          <a:prstGeom prst="rect">
            <a:avLst/>
          </a:prstGeom>
          <a:noFill/>
        </p:spPr>
        <p:txBody>
          <a:bodyPr wrap="square" rtlCol="0">
            <a:spAutoFit/>
          </a:bodyPr>
          <a:lstStyle/>
          <a:p>
            <a:r>
              <a:rPr lang="en-US" sz="2800" b="1" dirty="0" smtClean="0"/>
              <a:t>Blue Card – Front</a:t>
            </a:r>
            <a:endParaRPr lang="en-US" sz="2800" b="1" dirty="0"/>
          </a:p>
        </p:txBody>
      </p:sp>
      <p:sp>
        <p:nvSpPr>
          <p:cNvPr id="15" name="TextBox 14"/>
          <p:cNvSpPr txBox="1"/>
          <p:nvPr/>
        </p:nvSpPr>
        <p:spPr>
          <a:xfrm>
            <a:off x="434880" y="3913351"/>
            <a:ext cx="4850674" cy="523220"/>
          </a:xfrm>
          <a:prstGeom prst="rect">
            <a:avLst/>
          </a:prstGeom>
          <a:noFill/>
        </p:spPr>
        <p:txBody>
          <a:bodyPr wrap="square" rtlCol="0">
            <a:spAutoFit/>
          </a:bodyPr>
          <a:lstStyle/>
          <a:p>
            <a:r>
              <a:rPr lang="en-US" sz="2800" b="1" dirty="0" smtClean="0"/>
              <a:t>Blue Card – </a:t>
            </a:r>
            <a:r>
              <a:rPr lang="en-US" sz="2800" b="1" dirty="0" smtClean="0"/>
              <a:t>Back</a:t>
            </a:r>
            <a:endParaRPr lang="en-US" sz="2800" b="1" dirty="0"/>
          </a:p>
        </p:txBody>
      </p:sp>
    </p:spTree>
    <p:extLst>
      <p:ext uri="{BB962C8B-B14F-4D97-AF65-F5344CB8AC3E}">
        <p14:creationId xmlns:p14="http://schemas.microsoft.com/office/powerpoint/2010/main" val="4032715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ppt_x"/>
                                          </p:val>
                                        </p:tav>
                                        <p:tav tm="100000">
                                          <p:val>
                                            <p:strVal val="#ppt_x"/>
                                          </p:val>
                                        </p:tav>
                                      </p:tavLst>
                                    </p:anim>
                                    <p:anim calcmode="lin" valueType="num">
                                      <p:cBhvr additive="base">
                                        <p:cTn id="18" dur="500" fill="hold"/>
                                        <p:tgtEl>
                                          <p:spTgt spid="15"/>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500" fill="hold"/>
                                        <p:tgtEl>
                                          <p:spTgt spid="7"/>
                                        </p:tgtEl>
                                        <p:attrNameLst>
                                          <p:attrName>ppt_x</p:attrName>
                                        </p:attrNameLst>
                                      </p:cBhvr>
                                      <p:tavLst>
                                        <p:tav tm="0">
                                          <p:val>
                                            <p:strVal val="#ppt_x"/>
                                          </p:val>
                                        </p:tav>
                                        <p:tav tm="100000">
                                          <p:val>
                                            <p:strVal val="#ppt_x"/>
                                          </p:val>
                                        </p:tav>
                                      </p:tavLst>
                                    </p:anim>
                                    <p:anim calcmode="lin" valueType="num">
                                      <p:cBhvr additive="base">
                                        <p:cTn id="3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6852" y="400049"/>
            <a:ext cx="6088108" cy="31117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6852" y="3544524"/>
            <a:ext cx="6088108" cy="3044054"/>
          </a:xfrm>
          <a:prstGeom prst="rect">
            <a:avLst/>
          </a:prstGeom>
        </p:spPr>
      </p:pic>
      <p:sp>
        <p:nvSpPr>
          <p:cNvPr id="4" name="TextBox 3"/>
          <p:cNvSpPr txBox="1"/>
          <p:nvPr/>
        </p:nvSpPr>
        <p:spPr>
          <a:xfrm>
            <a:off x="434880" y="400049"/>
            <a:ext cx="4850674" cy="523220"/>
          </a:xfrm>
          <a:prstGeom prst="rect">
            <a:avLst/>
          </a:prstGeom>
          <a:noFill/>
        </p:spPr>
        <p:txBody>
          <a:bodyPr wrap="square" rtlCol="0">
            <a:spAutoFit/>
          </a:bodyPr>
          <a:lstStyle/>
          <a:p>
            <a:r>
              <a:rPr lang="en-US" sz="2800" b="1" dirty="0" smtClean="0"/>
              <a:t>Blue Card – Front</a:t>
            </a:r>
            <a:endParaRPr lang="en-US" sz="2800" b="1" dirty="0"/>
          </a:p>
        </p:txBody>
      </p:sp>
      <p:sp>
        <p:nvSpPr>
          <p:cNvPr id="5" name="TextBox 4"/>
          <p:cNvSpPr txBox="1"/>
          <p:nvPr/>
        </p:nvSpPr>
        <p:spPr>
          <a:xfrm>
            <a:off x="434880" y="3913351"/>
            <a:ext cx="4850674" cy="523220"/>
          </a:xfrm>
          <a:prstGeom prst="rect">
            <a:avLst/>
          </a:prstGeom>
          <a:noFill/>
        </p:spPr>
        <p:txBody>
          <a:bodyPr wrap="square" rtlCol="0">
            <a:spAutoFit/>
          </a:bodyPr>
          <a:lstStyle/>
          <a:p>
            <a:r>
              <a:rPr lang="en-US" sz="2800" b="1" dirty="0" smtClean="0"/>
              <a:t>Blue Card – </a:t>
            </a:r>
            <a:r>
              <a:rPr lang="en-US" sz="2800" b="1" dirty="0" smtClean="0"/>
              <a:t>Back</a:t>
            </a:r>
            <a:endParaRPr lang="en-US" sz="2800" b="1" dirty="0"/>
          </a:p>
        </p:txBody>
      </p:sp>
      <p:cxnSp>
        <p:nvCxnSpPr>
          <p:cNvPr id="6" name="Straight Connector 5"/>
          <p:cNvCxnSpPr/>
          <p:nvPr/>
        </p:nvCxnSpPr>
        <p:spPr>
          <a:xfrm>
            <a:off x="5153844" y="400049"/>
            <a:ext cx="8706"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199544" y="400049"/>
            <a:ext cx="10881"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127196" y="3511749"/>
            <a:ext cx="6077764"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858809" y="738603"/>
            <a:ext cx="1057275" cy="369332"/>
          </a:xfrm>
          <a:prstGeom prst="rect">
            <a:avLst/>
          </a:prstGeom>
          <a:noFill/>
        </p:spPr>
        <p:txBody>
          <a:bodyPr wrap="square" rtlCol="0">
            <a:spAutoFit/>
          </a:bodyPr>
          <a:lstStyle/>
          <a:p>
            <a:r>
              <a:rPr lang="en-US" b="1" dirty="0" smtClean="0">
                <a:ln>
                  <a:solidFill>
                    <a:schemeClr val="tx1"/>
                  </a:solidFill>
                </a:ln>
                <a:solidFill>
                  <a:srgbClr val="FFFF00"/>
                </a:solidFill>
              </a:rPr>
              <a:t>Name</a:t>
            </a:r>
            <a:endParaRPr lang="en-US" b="1" dirty="0">
              <a:ln>
                <a:solidFill>
                  <a:schemeClr val="tx1"/>
                </a:solidFill>
              </a:ln>
              <a:solidFill>
                <a:srgbClr val="FFFF00"/>
              </a:solidFill>
            </a:endParaRPr>
          </a:p>
        </p:txBody>
      </p:sp>
      <p:sp>
        <p:nvSpPr>
          <p:cNvPr id="12" name="TextBox 11"/>
          <p:cNvSpPr txBox="1"/>
          <p:nvPr/>
        </p:nvSpPr>
        <p:spPr>
          <a:xfrm>
            <a:off x="3116582" y="3850303"/>
            <a:ext cx="1983941" cy="369332"/>
          </a:xfrm>
          <a:prstGeom prst="rect">
            <a:avLst/>
          </a:prstGeom>
          <a:noFill/>
        </p:spPr>
        <p:txBody>
          <a:bodyPr wrap="none" rtlCol="0">
            <a:spAutoFit/>
          </a:bodyPr>
          <a:lstStyle/>
          <a:p>
            <a:r>
              <a:rPr lang="en-US" b="1" dirty="0" smtClean="0">
                <a:ln>
                  <a:solidFill>
                    <a:schemeClr val="tx1"/>
                  </a:solidFill>
                </a:ln>
                <a:solidFill>
                  <a:srgbClr val="FFFF00"/>
                </a:solidFill>
              </a:rPr>
              <a:t>Merit Badge Name</a:t>
            </a:r>
            <a:endParaRPr lang="en-US" b="1" dirty="0">
              <a:ln>
                <a:solidFill>
                  <a:schemeClr val="tx1"/>
                </a:solidFill>
              </a:ln>
              <a:solidFill>
                <a:srgbClr val="FFFF00"/>
              </a:solidFill>
            </a:endParaRPr>
          </a:p>
        </p:txBody>
      </p:sp>
      <p:sp>
        <p:nvSpPr>
          <p:cNvPr id="13" name="TextBox 12"/>
          <p:cNvSpPr txBox="1"/>
          <p:nvPr/>
        </p:nvSpPr>
        <p:spPr>
          <a:xfrm>
            <a:off x="3116582" y="4100013"/>
            <a:ext cx="2016899" cy="369332"/>
          </a:xfrm>
          <a:prstGeom prst="rect">
            <a:avLst/>
          </a:prstGeom>
          <a:noFill/>
        </p:spPr>
        <p:txBody>
          <a:bodyPr wrap="none" rtlCol="0">
            <a:spAutoFit/>
          </a:bodyPr>
          <a:lstStyle/>
          <a:p>
            <a:r>
              <a:rPr lang="en-US" b="1" dirty="0" smtClean="0">
                <a:ln>
                  <a:solidFill>
                    <a:schemeClr val="tx1"/>
                  </a:solidFill>
                </a:ln>
                <a:solidFill>
                  <a:srgbClr val="FFFF00"/>
                </a:solidFill>
              </a:rPr>
              <a:t>Name of Counselor</a:t>
            </a:r>
            <a:endParaRPr lang="en-US" b="1" dirty="0">
              <a:ln>
                <a:solidFill>
                  <a:schemeClr val="tx1"/>
                </a:solidFill>
              </a:ln>
              <a:solidFill>
                <a:srgbClr val="FFFF00"/>
              </a:solidFill>
            </a:endParaRPr>
          </a:p>
        </p:txBody>
      </p:sp>
      <p:sp>
        <p:nvSpPr>
          <p:cNvPr id="14" name="TextBox 13"/>
          <p:cNvSpPr txBox="1"/>
          <p:nvPr/>
        </p:nvSpPr>
        <p:spPr>
          <a:xfrm>
            <a:off x="3430002" y="4543078"/>
            <a:ext cx="1325619" cy="646331"/>
          </a:xfrm>
          <a:prstGeom prst="rect">
            <a:avLst/>
          </a:prstGeom>
          <a:noFill/>
        </p:spPr>
        <p:txBody>
          <a:bodyPr wrap="none" rtlCol="0">
            <a:spAutoFit/>
          </a:bodyPr>
          <a:lstStyle/>
          <a:p>
            <a:pPr algn="ctr"/>
            <a:r>
              <a:rPr lang="en-US" b="1" dirty="0" smtClean="0">
                <a:ln>
                  <a:solidFill>
                    <a:schemeClr val="tx1"/>
                  </a:solidFill>
                </a:ln>
                <a:solidFill>
                  <a:srgbClr val="FFFF00"/>
                </a:solidFill>
              </a:rPr>
              <a:t>Contact</a:t>
            </a:r>
          </a:p>
          <a:p>
            <a:pPr algn="ctr"/>
            <a:r>
              <a:rPr lang="en-US" b="1" dirty="0" smtClean="0">
                <a:ln>
                  <a:solidFill>
                    <a:schemeClr val="tx1"/>
                  </a:solidFill>
                </a:ln>
                <a:solidFill>
                  <a:srgbClr val="FFFF00"/>
                </a:solidFill>
              </a:rPr>
              <a:t>Information</a:t>
            </a:r>
            <a:endParaRPr lang="en-US" b="1" dirty="0">
              <a:ln>
                <a:solidFill>
                  <a:schemeClr val="tx1"/>
                </a:solidFill>
              </a:ln>
              <a:solidFill>
                <a:srgbClr val="FFFF00"/>
              </a:solidFill>
            </a:endParaRPr>
          </a:p>
        </p:txBody>
      </p:sp>
      <p:sp>
        <p:nvSpPr>
          <p:cNvPr id="15" name="TextBox 14"/>
          <p:cNvSpPr txBox="1"/>
          <p:nvPr/>
        </p:nvSpPr>
        <p:spPr>
          <a:xfrm>
            <a:off x="9732295" y="2280737"/>
            <a:ext cx="2104073" cy="369332"/>
          </a:xfrm>
          <a:prstGeom prst="rect">
            <a:avLst/>
          </a:prstGeom>
          <a:noFill/>
        </p:spPr>
        <p:txBody>
          <a:bodyPr wrap="square" rtlCol="0">
            <a:spAutoFit/>
          </a:bodyPr>
          <a:lstStyle/>
          <a:p>
            <a:r>
              <a:rPr lang="en-US" b="1" dirty="0" smtClean="0">
                <a:ln>
                  <a:solidFill>
                    <a:schemeClr val="tx1"/>
                  </a:solidFill>
                </a:ln>
                <a:solidFill>
                  <a:srgbClr val="FFFF00"/>
                </a:solidFill>
              </a:rPr>
              <a:t>Advancement  Chair</a:t>
            </a:r>
            <a:endParaRPr lang="en-US" b="1" dirty="0">
              <a:ln>
                <a:solidFill>
                  <a:schemeClr val="tx1"/>
                </a:solidFill>
              </a:ln>
              <a:solidFill>
                <a:srgbClr val="FFFF00"/>
              </a:solidFill>
            </a:endParaRPr>
          </a:p>
        </p:txBody>
      </p:sp>
      <p:sp>
        <p:nvSpPr>
          <p:cNvPr id="35" name="TextBox 34"/>
          <p:cNvSpPr txBox="1"/>
          <p:nvPr/>
        </p:nvSpPr>
        <p:spPr>
          <a:xfrm>
            <a:off x="9410423" y="1838462"/>
            <a:ext cx="2425945" cy="523220"/>
          </a:xfrm>
          <a:prstGeom prst="rect">
            <a:avLst/>
          </a:prstGeom>
          <a:noFill/>
        </p:spPr>
        <p:txBody>
          <a:bodyPr wrap="square" rtlCol="0">
            <a:spAutoFit/>
          </a:bodyPr>
          <a:lstStyle/>
          <a:p>
            <a:r>
              <a:rPr lang="en-US" sz="2800" b="1" u="sng" dirty="0" smtClean="0"/>
              <a:t>Order and Role</a:t>
            </a:r>
            <a:endParaRPr lang="en-US" sz="2800" b="1" u="sng" dirty="0"/>
          </a:p>
        </p:txBody>
      </p:sp>
      <p:sp>
        <p:nvSpPr>
          <p:cNvPr id="36" name="TextBox 35"/>
          <p:cNvSpPr txBox="1"/>
          <p:nvPr/>
        </p:nvSpPr>
        <p:spPr>
          <a:xfrm>
            <a:off x="9377733" y="2227251"/>
            <a:ext cx="901307" cy="461665"/>
          </a:xfrm>
          <a:prstGeom prst="rect">
            <a:avLst/>
          </a:prstGeom>
          <a:noFill/>
        </p:spPr>
        <p:txBody>
          <a:bodyPr wrap="square" rtlCol="0">
            <a:spAutoFit/>
          </a:bodyPr>
          <a:lstStyle/>
          <a:p>
            <a:r>
              <a:rPr lang="en-US" sz="2400" b="1" dirty="0" smtClean="0"/>
              <a:t>1.</a:t>
            </a:r>
            <a:endParaRPr lang="en-US" sz="2400" b="1" dirty="0"/>
          </a:p>
        </p:txBody>
      </p:sp>
    </p:spTree>
    <p:extLst>
      <p:ext uri="{BB962C8B-B14F-4D97-AF65-F5344CB8AC3E}">
        <p14:creationId xmlns:p14="http://schemas.microsoft.com/office/powerpoint/2010/main" val="223123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 calcmode="lin" valueType="num">
                                      <p:cBhvr additive="base">
                                        <p:cTn id="7"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ppt_x"/>
                                          </p:val>
                                        </p:tav>
                                        <p:tav tm="100000">
                                          <p:val>
                                            <p:strVal val="#ppt_x"/>
                                          </p:val>
                                        </p:tav>
                                      </p:tavLst>
                                    </p:anim>
                                    <p:anim calcmode="lin" valueType="num">
                                      <p:cBhvr additive="base">
                                        <p:cTn id="12" dur="500" fill="hold"/>
                                        <p:tgtEl>
                                          <p:spTgt spid="3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ppt_x"/>
                                          </p:val>
                                        </p:tav>
                                        <p:tav tm="100000">
                                          <p:val>
                                            <p:strVal val="#ppt_x"/>
                                          </p:val>
                                        </p:tav>
                                      </p:tavLst>
                                    </p:anim>
                                    <p:anim calcmode="lin" valueType="num">
                                      <p:cBhvr additive="base">
                                        <p:cTn id="2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ppt_x"/>
                                          </p:val>
                                        </p:tav>
                                        <p:tav tm="100000">
                                          <p:val>
                                            <p:strVal val="#ppt_x"/>
                                          </p:val>
                                        </p:tav>
                                      </p:tavLst>
                                    </p:anim>
                                    <p:anim calcmode="lin" valueType="num">
                                      <p:cBhvr additive="base">
                                        <p:cTn id="3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ppt_x"/>
                                          </p:val>
                                        </p:tav>
                                        <p:tav tm="100000">
                                          <p:val>
                                            <p:strVal val="#ppt_x"/>
                                          </p:val>
                                        </p:tav>
                                      </p:tavLst>
                                    </p:anim>
                                    <p:anim calcmode="lin" valueType="num">
                                      <p:cBhvr additive="base">
                                        <p:cTn id="4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P spid="14" grpId="0"/>
      <p:bldP spid="15" grpId="0"/>
      <p:bldP spid="3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6852" y="400049"/>
            <a:ext cx="6088108" cy="31117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6852" y="3544524"/>
            <a:ext cx="6088108" cy="3044054"/>
          </a:xfrm>
          <a:prstGeom prst="rect">
            <a:avLst/>
          </a:prstGeom>
        </p:spPr>
      </p:pic>
      <p:sp>
        <p:nvSpPr>
          <p:cNvPr id="4" name="TextBox 3"/>
          <p:cNvSpPr txBox="1"/>
          <p:nvPr/>
        </p:nvSpPr>
        <p:spPr>
          <a:xfrm>
            <a:off x="434880" y="400049"/>
            <a:ext cx="4850674" cy="523220"/>
          </a:xfrm>
          <a:prstGeom prst="rect">
            <a:avLst/>
          </a:prstGeom>
          <a:noFill/>
        </p:spPr>
        <p:txBody>
          <a:bodyPr wrap="square" rtlCol="0">
            <a:spAutoFit/>
          </a:bodyPr>
          <a:lstStyle/>
          <a:p>
            <a:r>
              <a:rPr lang="en-US" sz="2800" b="1" dirty="0" smtClean="0"/>
              <a:t>Blue Card – Front</a:t>
            </a:r>
            <a:endParaRPr lang="en-US" sz="2800" b="1" dirty="0"/>
          </a:p>
        </p:txBody>
      </p:sp>
      <p:sp>
        <p:nvSpPr>
          <p:cNvPr id="5" name="TextBox 4"/>
          <p:cNvSpPr txBox="1"/>
          <p:nvPr/>
        </p:nvSpPr>
        <p:spPr>
          <a:xfrm>
            <a:off x="434880" y="3913351"/>
            <a:ext cx="4850674" cy="523220"/>
          </a:xfrm>
          <a:prstGeom prst="rect">
            <a:avLst/>
          </a:prstGeom>
          <a:noFill/>
        </p:spPr>
        <p:txBody>
          <a:bodyPr wrap="square" rtlCol="0">
            <a:spAutoFit/>
          </a:bodyPr>
          <a:lstStyle/>
          <a:p>
            <a:r>
              <a:rPr lang="en-US" sz="2800" b="1" dirty="0" smtClean="0"/>
              <a:t>Blue Card – </a:t>
            </a:r>
            <a:r>
              <a:rPr lang="en-US" sz="2800" b="1" dirty="0" smtClean="0"/>
              <a:t>Back</a:t>
            </a:r>
            <a:endParaRPr lang="en-US" sz="2800" b="1" dirty="0"/>
          </a:p>
        </p:txBody>
      </p:sp>
      <p:cxnSp>
        <p:nvCxnSpPr>
          <p:cNvPr id="6" name="Straight Connector 5"/>
          <p:cNvCxnSpPr/>
          <p:nvPr/>
        </p:nvCxnSpPr>
        <p:spPr>
          <a:xfrm>
            <a:off x="5153844" y="400049"/>
            <a:ext cx="8706"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199544" y="400049"/>
            <a:ext cx="10881"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127196" y="3511749"/>
            <a:ext cx="6077764"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858809" y="738603"/>
            <a:ext cx="1057275" cy="369332"/>
          </a:xfrm>
          <a:prstGeom prst="rect">
            <a:avLst/>
          </a:prstGeom>
          <a:noFill/>
        </p:spPr>
        <p:txBody>
          <a:bodyPr wrap="square" rtlCol="0">
            <a:spAutoFit/>
          </a:bodyPr>
          <a:lstStyle/>
          <a:p>
            <a:r>
              <a:rPr lang="en-US" b="1" dirty="0" smtClean="0">
                <a:ln>
                  <a:solidFill>
                    <a:schemeClr val="tx1"/>
                  </a:solidFill>
                </a:ln>
                <a:solidFill>
                  <a:srgbClr val="FFFF00"/>
                </a:solidFill>
              </a:rPr>
              <a:t>Name</a:t>
            </a:r>
            <a:endParaRPr lang="en-US" b="1" dirty="0">
              <a:ln>
                <a:solidFill>
                  <a:schemeClr val="tx1"/>
                </a:solidFill>
              </a:ln>
              <a:solidFill>
                <a:srgbClr val="FFFF00"/>
              </a:solidFill>
            </a:endParaRPr>
          </a:p>
        </p:txBody>
      </p:sp>
      <p:sp>
        <p:nvSpPr>
          <p:cNvPr id="9" name="TextBox 8"/>
          <p:cNvSpPr txBox="1"/>
          <p:nvPr/>
        </p:nvSpPr>
        <p:spPr>
          <a:xfrm>
            <a:off x="7226195" y="2400300"/>
            <a:ext cx="625684" cy="369332"/>
          </a:xfrm>
          <a:prstGeom prst="rect">
            <a:avLst/>
          </a:prstGeom>
          <a:noFill/>
        </p:spPr>
        <p:txBody>
          <a:bodyPr wrap="none" rtlCol="0">
            <a:spAutoFit/>
          </a:bodyPr>
          <a:lstStyle/>
          <a:p>
            <a:r>
              <a:rPr lang="en-US" dirty="0" smtClean="0">
                <a:solidFill>
                  <a:srgbClr val="FF0000"/>
                </a:solidFill>
              </a:rPr>
              <a:t>Date</a:t>
            </a:r>
            <a:endParaRPr lang="en-US" dirty="0">
              <a:solidFill>
                <a:srgbClr val="FF0000"/>
              </a:solidFill>
            </a:endParaRPr>
          </a:p>
        </p:txBody>
      </p:sp>
      <p:sp>
        <p:nvSpPr>
          <p:cNvPr id="11" name="TextBox 10"/>
          <p:cNvSpPr txBox="1"/>
          <p:nvPr/>
        </p:nvSpPr>
        <p:spPr>
          <a:xfrm>
            <a:off x="7851879" y="2400300"/>
            <a:ext cx="1429879" cy="369332"/>
          </a:xfrm>
          <a:prstGeom prst="rect">
            <a:avLst/>
          </a:prstGeom>
          <a:noFill/>
        </p:spPr>
        <p:txBody>
          <a:bodyPr wrap="none" rtlCol="0">
            <a:spAutoFit/>
          </a:bodyPr>
          <a:lstStyle/>
          <a:p>
            <a:r>
              <a:rPr lang="en-US" dirty="0" smtClean="0">
                <a:solidFill>
                  <a:srgbClr val="FF0000"/>
                </a:solidFill>
              </a:rPr>
              <a:t>SM Signature</a:t>
            </a:r>
            <a:endParaRPr lang="en-US" dirty="0">
              <a:solidFill>
                <a:srgbClr val="FF0000"/>
              </a:solidFill>
            </a:endParaRPr>
          </a:p>
        </p:txBody>
      </p:sp>
      <p:sp>
        <p:nvSpPr>
          <p:cNvPr id="12" name="TextBox 11"/>
          <p:cNvSpPr txBox="1"/>
          <p:nvPr/>
        </p:nvSpPr>
        <p:spPr>
          <a:xfrm>
            <a:off x="3116582" y="3850303"/>
            <a:ext cx="1983941" cy="369332"/>
          </a:xfrm>
          <a:prstGeom prst="rect">
            <a:avLst/>
          </a:prstGeom>
          <a:noFill/>
        </p:spPr>
        <p:txBody>
          <a:bodyPr wrap="none" rtlCol="0">
            <a:spAutoFit/>
          </a:bodyPr>
          <a:lstStyle/>
          <a:p>
            <a:r>
              <a:rPr lang="en-US" b="1" dirty="0" smtClean="0">
                <a:ln>
                  <a:solidFill>
                    <a:schemeClr val="tx1"/>
                  </a:solidFill>
                </a:ln>
                <a:solidFill>
                  <a:srgbClr val="FFFF00"/>
                </a:solidFill>
              </a:rPr>
              <a:t>Merit Badge Name</a:t>
            </a:r>
            <a:endParaRPr lang="en-US" b="1" dirty="0">
              <a:ln>
                <a:solidFill>
                  <a:schemeClr val="tx1"/>
                </a:solidFill>
              </a:ln>
              <a:solidFill>
                <a:srgbClr val="FFFF00"/>
              </a:solidFill>
            </a:endParaRPr>
          </a:p>
        </p:txBody>
      </p:sp>
      <p:sp>
        <p:nvSpPr>
          <p:cNvPr id="13" name="TextBox 12"/>
          <p:cNvSpPr txBox="1"/>
          <p:nvPr/>
        </p:nvSpPr>
        <p:spPr>
          <a:xfrm>
            <a:off x="3116582" y="4100013"/>
            <a:ext cx="2016899" cy="369332"/>
          </a:xfrm>
          <a:prstGeom prst="rect">
            <a:avLst/>
          </a:prstGeom>
          <a:noFill/>
        </p:spPr>
        <p:txBody>
          <a:bodyPr wrap="none" rtlCol="0">
            <a:spAutoFit/>
          </a:bodyPr>
          <a:lstStyle/>
          <a:p>
            <a:r>
              <a:rPr lang="en-US" b="1" dirty="0" smtClean="0">
                <a:ln>
                  <a:solidFill>
                    <a:schemeClr val="tx1"/>
                  </a:solidFill>
                </a:ln>
                <a:solidFill>
                  <a:srgbClr val="FFFF00"/>
                </a:solidFill>
              </a:rPr>
              <a:t>Name of Counselor</a:t>
            </a:r>
            <a:endParaRPr lang="en-US" b="1" dirty="0">
              <a:ln>
                <a:solidFill>
                  <a:schemeClr val="tx1"/>
                </a:solidFill>
              </a:ln>
              <a:solidFill>
                <a:srgbClr val="FFFF00"/>
              </a:solidFill>
            </a:endParaRPr>
          </a:p>
        </p:txBody>
      </p:sp>
      <p:sp>
        <p:nvSpPr>
          <p:cNvPr id="14" name="TextBox 13"/>
          <p:cNvSpPr txBox="1"/>
          <p:nvPr/>
        </p:nvSpPr>
        <p:spPr>
          <a:xfrm>
            <a:off x="3430002" y="4543078"/>
            <a:ext cx="1325619" cy="646331"/>
          </a:xfrm>
          <a:prstGeom prst="rect">
            <a:avLst/>
          </a:prstGeom>
          <a:noFill/>
        </p:spPr>
        <p:txBody>
          <a:bodyPr wrap="none" rtlCol="0">
            <a:spAutoFit/>
          </a:bodyPr>
          <a:lstStyle/>
          <a:p>
            <a:pPr algn="ctr"/>
            <a:r>
              <a:rPr lang="en-US" b="1" dirty="0" smtClean="0">
                <a:ln>
                  <a:solidFill>
                    <a:schemeClr val="tx1"/>
                  </a:solidFill>
                </a:ln>
                <a:solidFill>
                  <a:srgbClr val="FFFF00"/>
                </a:solidFill>
              </a:rPr>
              <a:t>Contact</a:t>
            </a:r>
          </a:p>
          <a:p>
            <a:pPr algn="ctr"/>
            <a:r>
              <a:rPr lang="en-US" b="1" dirty="0" smtClean="0">
                <a:ln>
                  <a:solidFill>
                    <a:schemeClr val="tx1"/>
                  </a:solidFill>
                </a:ln>
                <a:solidFill>
                  <a:srgbClr val="FFFF00"/>
                </a:solidFill>
              </a:rPr>
              <a:t>Information</a:t>
            </a:r>
            <a:endParaRPr lang="en-US" b="1" dirty="0">
              <a:ln>
                <a:solidFill>
                  <a:schemeClr val="tx1"/>
                </a:solidFill>
              </a:ln>
              <a:solidFill>
                <a:srgbClr val="FFFF00"/>
              </a:solidFill>
            </a:endParaRPr>
          </a:p>
        </p:txBody>
      </p:sp>
      <p:sp>
        <p:nvSpPr>
          <p:cNvPr id="15" name="TextBox 14"/>
          <p:cNvSpPr txBox="1"/>
          <p:nvPr/>
        </p:nvSpPr>
        <p:spPr>
          <a:xfrm>
            <a:off x="9732295" y="2280737"/>
            <a:ext cx="2104073" cy="369332"/>
          </a:xfrm>
          <a:prstGeom prst="rect">
            <a:avLst/>
          </a:prstGeom>
          <a:noFill/>
        </p:spPr>
        <p:txBody>
          <a:bodyPr wrap="square" rtlCol="0">
            <a:spAutoFit/>
          </a:bodyPr>
          <a:lstStyle/>
          <a:p>
            <a:r>
              <a:rPr lang="en-US" b="1" dirty="0" smtClean="0">
                <a:ln>
                  <a:solidFill>
                    <a:schemeClr val="tx1"/>
                  </a:solidFill>
                </a:ln>
                <a:solidFill>
                  <a:srgbClr val="FFFF00"/>
                </a:solidFill>
              </a:rPr>
              <a:t>Advancement  Chair</a:t>
            </a:r>
            <a:endParaRPr lang="en-US" b="1" dirty="0">
              <a:ln>
                <a:solidFill>
                  <a:schemeClr val="tx1"/>
                </a:solidFill>
              </a:ln>
              <a:solidFill>
                <a:srgbClr val="FFFF00"/>
              </a:solidFill>
            </a:endParaRPr>
          </a:p>
        </p:txBody>
      </p:sp>
      <p:sp>
        <p:nvSpPr>
          <p:cNvPr id="16" name="TextBox 15"/>
          <p:cNvSpPr txBox="1"/>
          <p:nvPr/>
        </p:nvSpPr>
        <p:spPr>
          <a:xfrm>
            <a:off x="9759860" y="2700218"/>
            <a:ext cx="1359090" cy="369332"/>
          </a:xfrm>
          <a:prstGeom prst="rect">
            <a:avLst/>
          </a:prstGeom>
          <a:noFill/>
        </p:spPr>
        <p:txBody>
          <a:bodyPr wrap="none" rtlCol="0">
            <a:spAutoFit/>
          </a:bodyPr>
          <a:lstStyle/>
          <a:p>
            <a:r>
              <a:rPr lang="en-US" dirty="0" smtClean="0">
                <a:solidFill>
                  <a:srgbClr val="FF0000"/>
                </a:solidFill>
              </a:rPr>
              <a:t>Scoutmaster</a:t>
            </a:r>
            <a:endParaRPr lang="en-US" dirty="0">
              <a:solidFill>
                <a:srgbClr val="FF0000"/>
              </a:solidFill>
            </a:endParaRPr>
          </a:p>
        </p:txBody>
      </p:sp>
      <p:sp>
        <p:nvSpPr>
          <p:cNvPr id="35" name="TextBox 34"/>
          <p:cNvSpPr txBox="1"/>
          <p:nvPr/>
        </p:nvSpPr>
        <p:spPr>
          <a:xfrm>
            <a:off x="9410423" y="1838462"/>
            <a:ext cx="2425945" cy="523220"/>
          </a:xfrm>
          <a:prstGeom prst="rect">
            <a:avLst/>
          </a:prstGeom>
          <a:noFill/>
        </p:spPr>
        <p:txBody>
          <a:bodyPr wrap="square" rtlCol="0">
            <a:spAutoFit/>
          </a:bodyPr>
          <a:lstStyle/>
          <a:p>
            <a:r>
              <a:rPr lang="en-US" sz="2800" b="1" u="sng" dirty="0" smtClean="0"/>
              <a:t>Order and Role</a:t>
            </a:r>
            <a:endParaRPr lang="en-US" sz="2800" b="1" u="sng" dirty="0"/>
          </a:p>
        </p:txBody>
      </p:sp>
      <p:sp>
        <p:nvSpPr>
          <p:cNvPr id="36" name="TextBox 35"/>
          <p:cNvSpPr txBox="1"/>
          <p:nvPr/>
        </p:nvSpPr>
        <p:spPr>
          <a:xfrm>
            <a:off x="9377733" y="2227251"/>
            <a:ext cx="901307" cy="461665"/>
          </a:xfrm>
          <a:prstGeom prst="rect">
            <a:avLst/>
          </a:prstGeom>
          <a:noFill/>
        </p:spPr>
        <p:txBody>
          <a:bodyPr wrap="square" rtlCol="0">
            <a:spAutoFit/>
          </a:bodyPr>
          <a:lstStyle/>
          <a:p>
            <a:r>
              <a:rPr lang="en-US" sz="2400" b="1" dirty="0" smtClean="0"/>
              <a:t>1.</a:t>
            </a:r>
            <a:endParaRPr lang="en-US" sz="2400" b="1" dirty="0"/>
          </a:p>
        </p:txBody>
      </p:sp>
      <p:sp>
        <p:nvSpPr>
          <p:cNvPr id="37" name="TextBox 36"/>
          <p:cNvSpPr txBox="1"/>
          <p:nvPr/>
        </p:nvSpPr>
        <p:spPr>
          <a:xfrm>
            <a:off x="9377733" y="2607226"/>
            <a:ext cx="901307" cy="461665"/>
          </a:xfrm>
          <a:prstGeom prst="rect">
            <a:avLst/>
          </a:prstGeom>
          <a:noFill/>
        </p:spPr>
        <p:txBody>
          <a:bodyPr wrap="square" rtlCol="0">
            <a:spAutoFit/>
          </a:bodyPr>
          <a:lstStyle/>
          <a:p>
            <a:r>
              <a:rPr lang="en-US" sz="2400" b="1" dirty="0"/>
              <a:t>2</a:t>
            </a:r>
            <a:r>
              <a:rPr lang="en-US" sz="2400" b="1" dirty="0" smtClean="0"/>
              <a:t>.</a:t>
            </a:r>
            <a:endParaRPr lang="en-US" sz="2400" b="1" dirty="0"/>
          </a:p>
        </p:txBody>
      </p:sp>
    </p:spTree>
    <p:extLst>
      <p:ext uri="{BB962C8B-B14F-4D97-AF65-F5344CB8AC3E}">
        <p14:creationId xmlns:p14="http://schemas.microsoft.com/office/powerpoint/2010/main" val="1932681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6" grpId="0"/>
      <p:bldP spid="3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6852" y="400049"/>
            <a:ext cx="6088108" cy="31117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6852" y="3544524"/>
            <a:ext cx="6088108" cy="3044054"/>
          </a:xfrm>
          <a:prstGeom prst="rect">
            <a:avLst/>
          </a:prstGeom>
        </p:spPr>
      </p:pic>
      <p:sp>
        <p:nvSpPr>
          <p:cNvPr id="4" name="TextBox 3"/>
          <p:cNvSpPr txBox="1"/>
          <p:nvPr/>
        </p:nvSpPr>
        <p:spPr>
          <a:xfrm>
            <a:off x="434880" y="400049"/>
            <a:ext cx="4850674" cy="523220"/>
          </a:xfrm>
          <a:prstGeom prst="rect">
            <a:avLst/>
          </a:prstGeom>
          <a:noFill/>
        </p:spPr>
        <p:txBody>
          <a:bodyPr wrap="square" rtlCol="0">
            <a:spAutoFit/>
          </a:bodyPr>
          <a:lstStyle/>
          <a:p>
            <a:r>
              <a:rPr lang="en-US" sz="2800" b="1" dirty="0" smtClean="0"/>
              <a:t>Blue Card – Front</a:t>
            </a:r>
            <a:endParaRPr lang="en-US" sz="2800" b="1" dirty="0"/>
          </a:p>
        </p:txBody>
      </p:sp>
      <p:sp>
        <p:nvSpPr>
          <p:cNvPr id="5" name="TextBox 4"/>
          <p:cNvSpPr txBox="1"/>
          <p:nvPr/>
        </p:nvSpPr>
        <p:spPr>
          <a:xfrm>
            <a:off x="434880" y="3913351"/>
            <a:ext cx="4850674" cy="523220"/>
          </a:xfrm>
          <a:prstGeom prst="rect">
            <a:avLst/>
          </a:prstGeom>
          <a:noFill/>
        </p:spPr>
        <p:txBody>
          <a:bodyPr wrap="square" rtlCol="0">
            <a:spAutoFit/>
          </a:bodyPr>
          <a:lstStyle/>
          <a:p>
            <a:r>
              <a:rPr lang="en-US" sz="2800" b="1" dirty="0" smtClean="0"/>
              <a:t>Blue Card – </a:t>
            </a:r>
            <a:r>
              <a:rPr lang="en-US" sz="2800" b="1" dirty="0" smtClean="0"/>
              <a:t>Back</a:t>
            </a:r>
            <a:endParaRPr lang="en-US" sz="2800" b="1" dirty="0"/>
          </a:p>
        </p:txBody>
      </p:sp>
      <p:cxnSp>
        <p:nvCxnSpPr>
          <p:cNvPr id="6" name="Straight Connector 5"/>
          <p:cNvCxnSpPr/>
          <p:nvPr/>
        </p:nvCxnSpPr>
        <p:spPr>
          <a:xfrm>
            <a:off x="5153844" y="400049"/>
            <a:ext cx="8706"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199544" y="400049"/>
            <a:ext cx="10881"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127196" y="3511749"/>
            <a:ext cx="6077764"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858809" y="738603"/>
            <a:ext cx="1057275" cy="369332"/>
          </a:xfrm>
          <a:prstGeom prst="rect">
            <a:avLst/>
          </a:prstGeom>
          <a:noFill/>
        </p:spPr>
        <p:txBody>
          <a:bodyPr wrap="square" rtlCol="0">
            <a:spAutoFit/>
          </a:bodyPr>
          <a:lstStyle/>
          <a:p>
            <a:r>
              <a:rPr lang="en-US" b="1" dirty="0" smtClean="0">
                <a:ln>
                  <a:solidFill>
                    <a:schemeClr val="tx1"/>
                  </a:solidFill>
                </a:ln>
                <a:solidFill>
                  <a:srgbClr val="FFFF00"/>
                </a:solidFill>
              </a:rPr>
              <a:t>Name</a:t>
            </a:r>
            <a:endParaRPr lang="en-US" b="1" dirty="0">
              <a:ln>
                <a:solidFill>
                  <a:schemeClr val="tx1"/>
                </a:solidFill>
              </a:ln>
              <a:solidFill>
                <a:srgbClr val="FFFF00"/>
              </a:solidFill>
            </a:endParaRPr>
          </a:p>
        </p:txBody>
      </p:sp>
      <p:sp>
        <p:nvSpPr>
          <p:cNvPr id="9" name="TextBox 8"/>
          <p:cNvSpPr txBox="1"/>
          <p:nvPr/>
        </p:nvSpPr>
        <p:spPr>
          <a:xfrm>
            <a:off x="7226195" y="2400300"/>
            <a:ext cx="625684" cy="369332"/>
          </a:xfrm>
          <a:prstGeom prst="rect">
            <a:avLst/>
          </a:prstGeom>
          <a:noFill/>
        </p:spPr>
        <p:txBody>
          <a:bodyPr wrap="none" rtlCol="0">
            <a:spAutoFit/>
          </a:bodyPr>
          <a:lstStyle/>
          <a:p>
            <a:r>
              <a:rPr lang="en-US" dirty="0" smtClean="0">
                <a:solidFill>
                  <a:srgbClr val="FF0000"/>
                </a:solidFill>
              </a:rPr>
              <a:t>Date</a:t>
            </a:r>
            <a:endParaRPr lang="en-US" dirty="0">
              <a:solidFill>
                <a:srgbClr val="FF0000"/>
              </a:solidFill>
            </a:endParaRPr>
          </a:p>
        </p:txBody>
      </p:sp>
      <p:sp>
        <p:nvSpPr>
          <p:cNvPr id="11" name="TextBox 10"/>
          <p:cNvSpPr txBox="1"/>
          <p:nvPr/>
        </p:nvSpPr>
        <p:spPr>
          <a:xfrm>
            <a:off x="7851879" y="2400300"/>
            <a:ext cx="1429879" cy="369332"/>
          </a:xfrm>
          <a:prstGeom prst="rect">
            <a:avLst/>
          </a:prstGeom>
          <a:noFill/>
        </p:spPr>
        <p:txBody>
          <a:bodyPr wrap="none" rtlCol="0">
            <a:spAutoFit/>
          </a:bodyPr>
          <a:lstStyle/>
          <a:p>
            <a:r>
              <a:rPr lang="en-US" dirty="0" smtClean="0">
                <a:solidFill>
                  <a:srgbClr val="FF0000"/>
                </a:solidFill>
              </a:rPr>
              <a:t>SM Signature</a:t>
            </a:r>
            <a:endParaRPr lang="en-US" dirty="0">
              <a:solidFill>
                <a:srgbClr val="FF0000"/>
              </a:solidFill>
            </a:endParaRPr>
          </a:p>
        </p:txBody>
      </p:sp>
      <p:sp>
        <p:nvSpPr>
          <p:cNvPr id="12" name="TextBox 11"/>
          <p:cNvSpPr txBox="1"/>
          <p:nvPr/>
        </p:nvSpPr>
        <p:spPr>
          <a:xfrm>
            <a:off x="3116582" y="3850303"/>
            <a:ext cx="1983941" cy="369332"/>
          </a:xfrm>
          <a:prstGeom prst="rect">
            <a:avLst/>
          </a:prstGeom>
          <a:noFill/>
        </p:spPr>
        <p:txBody>
          <a:bodyPr wrap="none" rtlCol="0">
            <a:spAutoFit/>
          </a:bodyPr>
          <a:lstStyle/>
          <a:p>
            <a:r>
              <a:rPr lang="en-US" b="1" dirty="0" smtClean="0">
                <a:ln>
                  <a:solidFill>
                    <a:schemeClr val="tx1"/>
                  </a:solidFill>
                </a:ln>
                <a:solidFill>
                  <a:srgbClr val="FFFF00"/>
                </a:solidFill>
              </a:rPr>
              <a:t>Merit Badge Name</a:t>
            </a:r>
            <a:endParaRPr lang="en-US" b="1" dirty="0">
              <a:ln>
                <a:solidFill>
                  <a:schemeClr val="tx1"/>
                </a:solidFill>
              </a:ln>
              <a:solidFill>
                <a:srgbClr val="FFFF00"/>
              </a:solidFill>
            </a:endParaRPr>
          </a:p>
        </p:txBody>
      </p:sp>
      <p:sp>
        <p:nvSpPr>
          <p:cNvPr id="13" name="TextBox 12"/>
          <p:cNvSpPr txBox="1"/>
          <p:nvPr/>
        </p:nvSpPr>
        <p:spPr>
          <a:xfrm>
            <a:off x="3116582" y="4100013"/>
            <a:ext cx="2016899" cy="369332"/>
          </a:xfrm>
          <a:prstGeom prst="rect">
            <a:avLst/>
          </a:prstGeom>
          <a:noFill/>
        </p:spPr>
        <p:txBody>
          <a:bodyPr wrap="none" rtlCol="0">
            <a:spAutoFit/>
          </a:bodyPr>
          <a:lstStyle/>
          <a:p>
            <a:r>
              <a:rPr lang="en-US" b="1" dirty="0" smtClean="0">
                <a:ln>
                  <a:solidFill>
                    <a:schemeClr val="tx1"/>
                  </a:solidFill>
                </a:ln>
                <a:solidFill>
                  <a:srgbClr val="FFFF00"/>
                </a:solidFill>
              </a:rPr>
              <a:t>Name of Counselor</a:t>
            </a:r>
            <a:endParaRPr lang="en-US" b="1" dirty="0">
              <a:ln>
                <a:solidFill>
                  <a:schemeClr val="tx1"/>
                </a:solidFill>
              </a:ln>
              <a:solidFill>
                <a:srgbClr val="FFFF00"/>
              </a:solidFill>
            </a:endParaRPr>
          </a:p>
        </p:txBody>
      </p:sp>
      <p:sp>
        <p:nvSpPr>
          <p:cNvPr id="14" name="TextBox 13"/>
          <p:cNvSpPr txBox="1"/>
          <p:nvPr/>
        </p:nvSpPr>
        <p:spPr>
          <a:xfrm>
            <a:off x="3430002" y="4543078"/>
            <a:ext cx="1325619" cy="646331"/>
          </a:xfrm>
          <a:prstGeom prst="rect">
            <a:avLst/>
          </a:prstGeom>
          <a:noFill/>
        </p:spPr>
        <p:txBody>
          <a:bodyPr wrap="none" rtlCol="0">
            <a:spAutoFit/>
          </a:bodyPr>
          <a:lstStyle/>
          <a:p>
            <a:pPr algn="ctr"/>
            <a:r>
              <a:rPr lang="en-US" b="1" dirty="0" smtClean="0">
                <a:ln>
                  <a:solidFill>
                    <a:schemeClr val="tx1"/>
                  </a:solidFill>
                </a:ln>
                <a:solidFill>
                  <a:srgbClr val="FFFF00"/>
                </a:solidFill>
              </a:rPr>
              <a:t>Contact</a:t>
            </a:r>
          </a:p>
          <a:p>
            <a:pPr algn="ctr"/>
            <a:r>
              <a:rPr lang="en-US" b="1" dirty="0" smtClean="0">
                <a:ln>
                  <a:solidFill>
                    <a:schemeClr val="tx1"/>
                  </a:solidFill>
                </a:ln>
                <a:solidFill>
                  <a:srgbClr val="FFFF00"/>
                </a:solidFill>
              </a:rPr>
              <a:t>Information</a:t>
            </a:r>
            <a:endParaRPr lang="en-US" b="1" dirty="0">
              <a:ln>
                <a:solidFill>
                  <a:schemeClr val="tx1"/>
                </a:solidFill>
              </a:ln>
              <a:solidFill>
                <a:srgbClr val="FFFF00"/>
              </a:solidFill>
            </a:endParaRPr>
          </a:p>
        </p:txBody>
      </p:sp>
      <p:sp>
        <p:nvSpPr>
          <p:cNvPr id="15" name="TextBox 14"/>
          <p:cNvSpPr txBox="1"/>
          <p:nvPr/>
        </p:nvSpPr>
        <p:spPr>
          <a:xfrm>
            <a:off x="9732295" y="2280737"/>
            <a:ext cx="2104073" cy="369332"/>
          </a:xfrm>
          <a:prstGeom prst="rect">
            <a:avLst/>
          </a:prstGeom>
          <a:noFill/>
        </p:spPr>
        <p:txBody>
          <a:bodyPr wrap="square" rtlCol="0">
            <a:spAutoFit/>
          </a:bodyPr>
          <a:lstStyle/>
          <a:p>
            <a:r>
              <a:rPr lang="en-US" b="1" dirty="0" smtClean="0">
                <a:ln>
                  <a:solidFill>
                    <a:schemeClr val="tx1"/>
                  </a:solidFill>
                </a:ln>
                <a:solidFill>
                  <a:srgbClr val="FFFF00"/>
                </a:solidFill>
              </a:rPr>
              <a:t>Advancement  Chair</a:t>
            </a:r>
            <a:endParaRPr lang="en-US" b="1" dirty="0">
              <a:ln>
                <a:solidFill>
                  <a:schemeClr val="tx1"/>
                </a:solidFill>
              </a:ln>
              <a:solidFill>
                <a:srgbClr val="FFFF00"/>
              </a:solidFill>
            </a:endParaRPr>
          </a:p>
        </p:txBody>
      </p:sp>
      <p:sp>
        <p:nvSpPr>
          <p:cNvPr id="16" name="TextBox 15"/>
          <p:cNvSpPr txBox="1"/>
          <p:nvPr/>
        </p:nvSpPr>
        <p:spPr>
          <a:xfrm>
            <a:off x="9759860" y="2700218"/>
            <a:ext cx="1359090" cy="369332"/>
          </a:xfrm>
          <a:prstGeom prst="rect">
            <a:avLst/>
          </a:prstGeom>
          <a:noFill/>
        </p:spPr>
        <p:txBody>
          <a:bodyPr wrap="none" rtlCol="0">
            <a:spAutoFit/>
          </a:bodyPr>
          <a:lstStyle/>
          <a:p>
            <a:r>
              <a:rPr lang="en-US" dirty="0" smtClean="0">
                <a:solidFill>
                  <a:srgbClr val="FF0000"/>
                </a:solidFill>
              </a:rPr>
              <a:t>Scoutmaster</a:t>
            </a:r>
            <a:endParaRPr lang="en-US" dirty="0">
              <a:solidFill>
                <a:srgbClr val="FF0000"/>
              </a:solidFill>
            </a:endParaRPr>
          </a:p>
        </p:txBody>
      </p:sp>
      <p:sp>
        <p:nvSpPr>
          <p:cNvPr id="18" name="TextBox 17"/>
          <p:cNvSpPr txBox="1"/>
          <p:nvPr/>
        </p:nvSpPr>
        <p:spPr>
          <a:xfrm>
            <a:off x="5182913" y="4375777"/>
            <a:ext cx="1983941" cy="369332"/>
          </a:xfrm>
          <a:prstGeom prst="rect">
            <a:avLst/>
          </a:prstGeom>
          <a:noFill/>
        </p:spPr>
        <p:txBody>
          <a:bodyPr wrap="none" rtlCol="0">
            <a:spAutoFit/>
          </a:bodyPr>
          <a:lstStyle/>
          <a:p>
            <a:r>
              <a:rPr lang="en-US" b="1" dirty="0" smtClean="0">
                <a:ln>
                  <a:solidFill>
                    <a:schemeClr val="tx1"/>
                  </a:solidFill>
                </a:ln>
                <a:solidFill>
                  <a:srgbClr val="00B0F0"/>
                </a:solidFill>
              </a:rPr>
              <a:t>Merit Badge Name</a:t>
            </a:r>
            <a:endParaRPr lang="en-US" b="1" dirty="0">
              <a:ln>
                <a:solidFill>
                  <a:schemeClr val="tx1"/>
                </a:solidFill>
              </a:ln>
              <a:solidFill>
                <a:srgbClr val="00B0F0"/>
              </a:solidFill>
            </a:endParaRPr>
          </a:p>
        </p:txBody>
      </p:sp>
      <p:sp>
        <p:nvSpPr>
          <p:cNvPr id="19" name="TextBox 18"/>
          <p:cNvSpPr txBox="1"/>
          <p:nvPr/>
        </p:nvSpPr>
        <p:spPr>
          <a:xfrm>
            <a:off x="7220198" y="4710152"/>
            <a:ext cx="1983941" cy="369332"/>
          </a:xfrm>
          <a:prstGeom prst="rect">
            <a:avLst/>
          </a:prstGeom>
          <a:noFill/>
        </p:spPr>
        <p:txBody>
          <a:bodyPr wrap="none" rtlCol="0">
            <a:spAutoFit/>
          </a:bodyPr>
          <a:lstStyle/>
          <a:p>
            <a:r>
              <a:rPr lang="en-US" b="1" dirty="0" smtClean="0">
                <a:ln>
                  <a:solidFill>
                    <a:schemeClr val="tx1"/>
                  </a:solidFill>
                </a:ln>
                <a:solidFill>
                  <a:srgbClr val="00B0F0"/>
                </a:solidFill>
              </a:rPr>
              <a:t>Merit Badge Name</a:t>
            </a:r>
            <a:endParaRPr lang="en-US" b="1" dirty="0">
              <a:ln>
                <a:solidFill>
                  <a:schemeClr val="tx1"/>
                </a:solidFill>
              </a:ln>
              <a:solidFill>
                <a:srgbClr val="00B0F0"/>
              </a:solidFill>
            </a:endParaRPr>
          </a:p>
        </p:txBody>
      </p:sp>
      <p:sp>
        <p:nvSpPr>
          <p:cNvPr id="20" name="TextBox 19"/>
          <p:cNvSpPr txBox="1"/>
          <p:nvPr/>
        </p:nvSpPr>
        <p:spPr>
          <a:xfrm>
            <a:off x="5775112" y="3775232"/>
            <a:ext cx="753732" cy="369332"/>
          </a:xfrm>
          <a:prstGeom prst="rect">
            <a:avLst/>
          </a:prstGeom>
          <a:noFill/>
        </p:spPr>
        <p:txBody>
          <a:bodyPr wrap="none" rtlCol="0">
            <a:spAutoFit/>
          </a:bodyPr>
          <a:lstStyle/>
          <a:p>
            <a:r>
              <a:rPr lang="en-US" b="1" dirty="0" smtClean="0">
                <a:ln>
                  <a:solidFill>
                    <a:schemeClr val="tx1"/>
                  </a:solidFill>
                </a:ln>
                <a:solidFill>
                  <a:srgbClr val="00B0F0"/>
                </a:solidFill>
              </a:rPr>
              <a:t>Name</a:t>
            </a:r>
            <a:endParaRPr lang="en-US" b="1" dirty="0">
              <a:ln>
                <a:solidFill>
                  <a:schemeClr val="tx1"/>
                </a:solidFill>
              </a:ln>
              <a:solidFill>
                <a:srgbClr val="00B0F0"/>
              </a:solidFill>
            </a:endParaRPr>
          </a:p>
        </p:txBody>
      </p:sp>
      <p:sp>
        <p:nvSpPr>
          <p:cNvPr id="21" name="TextBox 20"/>
          <p:cNvSpPr txBox="1"/>
          <p:nvPr/>
        </p:nvSpPr>
        <p:spPr>
          <a:xfrm>
            <a:off x="7797946" y="3775232"/>
            <a:ext cx="753732" cy="369332"/>
          </a:xfrm>
          <a:prstGeom prst="rect">
            <a:avLst/>
          </a:prstGeom>
          <a:noFill/>
        </p:spPr>
        <p:txBody>
          <a:bodyPr wrap="none" rtlCol="0">
            <a:spAutoFit/>
          </a:bodyPr>
          <a:lstStyle/>
          <a:p>
            <a:r>
              <a:rPr lang="en-US" b="1" dirty="0" smtClean="0">
                <a:ln>
                  <a:solidFill>
                    <a:schemeClr val="tx1"/>
                  </a:solidFill>
                </a:ln>
                <a:solidFill>
                  <a:srgbClr val="00B0F0"/>
                </a:solidFill>
              </a:rPr>
              <a:t>Name</a:t>
            </a:r>
            <a:endParaRPr lang="en-US" b="1" dirty="0">
              <a:ln>
                <a:solidFill>
                  <a:schemeClr val="tx1"/>
                </a:solidFill>
              </a:ln>
              <a:solidFill>
                <a:srgbClr val="00B0F0"/>
              </a:solidFill>
            </a:endParaRPr>
          </a:p>
        </p:txBody>
      </p:sp>
      <p:sp>
        <p:nvSpPr>
          <p:cNvPr id="22" name="TextBox 21"/>
          <p:cNvSpPr txBox="1"/>
          <p:nvPr/>
        </p:nvSpPr>
        <p:spPr>
          <a:xfrm>
            <a:off x="9788355" y="3118783"/>
            <a:ext cx="1093313" cy="369332"/>
          </a:xfrm>
          <a:prstGeom prst="rect">
            <a:avLst/>
          </a:prstGeom>
          <a:noFill/>
        </p:spPr>
        <p:txBody>
          <a:bodyPr wrap="none" rtlCol="0">
            <a:spAutoFit/>
          </a:bodyPr>
          <a:lstStyle/>
          <a:p>
            <a:r>
              <a:rPr lang="en-US" b="1" dirty="0" smtClean="0">
                <a:ln>
                  <a:solidFill>
                    <a:schemeClr val="tx1"/>
                  </a:solidFill>
                </a:ln>
                <a:solidFill>
                  <a:srgbClr val="00B0F0"/>
                </a:solidFill>
              </a:rPr>
              <a:t>Applicant</a:t>
            </a:r>
            <a:endParaRPr lang="en-US" b="1" dirty="0">
              <a:ln>
                <a:solidFill>
                  <a:schemeClr val="tx1"/>
                </a:solidFill>
              </a:ln>
              <a:solidFill>
                <a:srgbClr val="00B0F0"/>
              </a:solidFill>
            </a:endParaRPr>
          </a:p>
        </p:txBody>
      </p:sp>
      <p:sp>
        <p:nvSpPr>
          <p:cNvPr id="23" name="TextBox 22"/>
          <p:cNvSpPr txBox="1"/>
          <p:nvPr/>
        </p:nvSpPr>
        <p:spPr>
          <a:xfrm>
            <a:off x="7268072" y="1011803"/>
            <a:ext cx="1969578" cy="1323439"/>
          </a:xfrm>
          <a:prstGeom prst="rect">
            <a:avLst/>
          </a:prstGeom>
          <a:noFill/>
        </p:spPr>
        <p:txBody>
          <a:bodyPr wrap="none" rtlCol="0">
            <a:spAutoFit/>
          </a:bodyPr>
          <a:lstStyle/>
          <a:p>
            <a:r>
              <a:rPr lang="en-US" sz="1600" b="1" dirty="0" smtClean="0">
                <a:ln>
                  <a:solidFill>
                    <a:schemeClr val="tx1"/>
                  </a:solidFill>
                </a:ln>
                <a:solidFill>
                  <a:srgbClr val="00B0F0"/>
                </a:solidFill>
              </a:rPr>
              <a:t>Address</a:t>
            </a:r>
          </a:p>
          <a:p>
            <a:r>
              <a:rPr lang="en-US" sz="1600" b="1" dirty="0" smtClean="0">
                <a:ln>
                  <a:solidFill>
                    <a:schemeClr val="tx1"/>
                  </a:solidFill>
                </a:ln>
                <a:solidFill>
                  <a:srgbClr val="00B0F0"/>
                </a:solidFill>
              </a:rPr>
              <a:t>City</a:t>
            </a:r>
          </a:p>
          <a:p>
            <a:r>
              <a:rPr lang="en-US" sz="1600" b="1" dirty="0" smtClean="0">
                <a:ln>
                  <a:solidFill>
                    <a:schemeClr val="tx1"/>
                  </a:solidFill>
                </a:ln>
                <a:solidFill>
                  <a:srgbClr val="00B0F0"/>
                </a:solidFill>
              </a:rPr>
              <a:t>Boy Scout/Troop 116</a:t>
            </a:r>
          </a:p>
          <a:p>
            <a:r>
              <a:rPr lang="en-US" sz="1600" b="1" dirty="0" smtClean="0">
                <a:ln>
                  <a:solidFill>
                    <a:schemeClr val="tx1"/>
                  </a:solidFill>
                </a:ln>
                <a:solidFill>
                  <a:srgbClr val="00B0F0"/>
                </a:solidFill>
              </a:rPr>
              <a:t>Sasquatch</a:t>
            </a:r>
          </a:p>
          <a:p>
            <a:r>
              <a:rPr lang="en-US" sz="1600" b="1" dirty="0" smtClean="0">
                <a:ln>
                  <a:solidFill>
                    <a:schemeClr val="tx1"/>
                  </a:solidFill>
                </a:ln>
                <a:solidFill>
                  <a:srgbClr val="00B0F0"/>
                </a:solidFill>
              </a:rPr>
              <a:t>Cascade Pacific</a:t>
            </a:r>
            <a:endParaRPr lang="en-US" sz="1600" b="1" dirty="0">
              <a:ln>
                <a:solidFill>
                  <a:schemeClr val="tx1"/>
                </a:solidFill>
              </a:ln>
              <a:solidFill>
                <a:srgbClr val="00B0F0"/>
              </a:solidFill>
            </a:endParaRPr>
          </a:p>
        </p:txBody>
      </p:sp>
      <p:sp>
        <p:nvSpPr>
          <p:cNvPr id="24" name="TextBox 23"/>
          <p:cNvSpPr txBox="1"/>
          <p:nvPr/>
        </p:nvSpPr>
        <p:spPr>
          <a:xfrm>
            <a:off x="7199542" y="4143455"/>
            <a:ext cx="1969578" cy="338554"/>
          </a:xfrm>
          <a:prstGeom prst="rect">
            <a:avLst/>
          </a:prstGeom>
          <a:noFill/>
        </p:spPr>
        <p:txBody>
          <a:bodyPr wrap="none" rtlCol="0">
            <a:spAutoFit/>
          </a:bodyPr>
          <a:lstStyle/>
          <a:p>
            <a:r>
              <a:rPr lang="en-US" sz="1600" b="1" dirty="0" smtClean="0">
                <a:ln>
                  <a:solidFill>
                    <a:schemeClr val="tx1"/>
                  </a:solidFill>
                </a:ln>
                <a:solidFill>
                  <a:srgbClr val="00B0F0"/>
                </a:solidFill>
              </a:rPr>
              <a:t>Boy Scout/Troop 116</a:t>
            </a:r>
          </a:p>
        </p:txBody>
      </p:sp>
      <p:sp>
        <p:nvSpPr>
          <p:cNvPr id="35" name="TextBox 34"/>
          <p:cNvSpPr txBox="1"/>
          <p:nvPr/>
        </p:nvSpPr>
        <p:spPr>
          <a:xfrm>
            <a:off x="9410423" y="1838462"/>
            <a:ext cx="2425945" cy="523220"/>
          </a:xfrm>
          <a:prstGeom prst="rect">
            <a:avLst/>
          </a:prstGeom>
          <a:noFill/>
        </p:spPr>
        <p:txBody>
          <a:bodyPr wrap="square" rtlCol="0">
            <a:spAutoFit/>
          </a:bodyPr>
          <a:lstStyle/>
          <a:p>
            <a:r>
              <a:rPr lang="en-US" sz="2800" b="1" u="sng" dirty="0" smtClean="0"/>
              <a:t>Order and Role</a:t>
            </a:r>
            <a:endParaRPr lang="en-US" sz="2800" b="1" u="sng" dirty="0"/>
          </a:p>
        </p:txBody>
      </p:sp>
      <p:sp>
        <p:nvSpPr>
          <p:cNvPr id="36" name="TextBox 35"/>
          <p:cNvSpPr txBox="1"/>
          <p:nvPr/>
        </p:nvSpPr>
        <p:spPr>
          <a:xfrm>
            <a:off x="9377733" y="2227251"/>
            <a:ext cx="901307" cy="461665"/>
          </a:xfrm>
          <a:prstGeom prst="rect">
            <a:avLst/>
          </a:prstGeom>
          <a:noFill/>
        </p:spPr>
        <p:txBody>
          <a:bodyPr wrap="square" rtlCol="0">
            <a:spAutoFit/>
          </a:bodyPr>
          <a:lstStyle/>
          <a:p>
            <a:r>
              <a:rPr lang="en-US" sz="2400" b="1" dirty="0" smtClean="0"/>
              <a:t>1.</a:t>
            </a:r>
            <a:endParaRPr lang="en-US" sz="2400" b="1" dirty="0"/>
          </a:p>
        </p:txBody>
      </p:sp>
      <p:sp>
        <p:nvSpPr>
          <p:cNvPr id="37" name="TextBox 36"/>
          <p:cNvSpPr txBox="1"/>
          <p:nvPr/>
        </p:nvSpPr>
        <p:spPr>
          <a:xfrm>
            <a:off x="9377733" y="2607226"/>
            <a:ext cx="901307" cy="461665"/>
          </a:xfrm>
          <a:prstGeom prst="rect">
            <a:avLst/>
          </a:prstGeom>
          <a:noFill/>
        </p:spPr>
        <p:txBody>
          <a:bodyPr wrap="square" rtlCol="0">
            <a:spAutoFit/>
          </a:bodyPr>
          <a:lstStyle/>
          <a:p>
            <a:r>
              <a:rPr lang="en-US" sz="2400" b="1" dirty="0"/>
              <a:t>2</a:t>
            </a:r>
            <a:r>
              <a:rPr lang="en-US" sz="2400" b="1" dirty="0" smtClean="0"/>
              <a:t>.</a:t>
            </a:r>
            <a:endParaRPr lang="en-US" sz="2400" b="1" dirty="0"/>
          </a:p>
        </p:txBody>
      </p:sp>
      <p:sp>
        <p:nvSpPr>
          <p:cNvPr id="38" name="TextBox 37"/>
          <p:cNvSpPr txBox="1"/>
          <p:nvPr/>
        </p:nvSpPr>
        <p:spPr>
          <a:xfrm>
            <a:off x="9392501" y="3049703"/>
            <a:ext cx="901307" cy="461665"/>
          </a:xfrm>
          <a:prstGeom prst="rect">
            <a:avLst/>
          </a:prstGeom>
          <a:noFill/>
        </p:spPr>
        <p:txBody>
          <a:bodyPr wrap="square" rtlCol="0">
            <a:spAutoFit/>
          </a:bodyPr>
          <a:lstStyle/>
          <a:p>
            <a:r>
              <a:rPr lang="en-US" sz="2400" b="1" dirty="0"/>
              <a:t>3</a:t>
            </a:r>
            <a:r>
              <a:rPr lang="en-US" sz="2400" b="1" dirty="0" smtClean="0"/>
              <a:t>.</a:t>
            </a:r>
            <a:endParaRPr lang="en-US" sz="2400" b="1" dirty="0"/>
          </a:p>
        </p:txBody>
      </p:sp>
    </p:spTree>
    <p:extLst>
      <p:ext uri="{BB962C8B-B14F-4D97-AF65-F5344CB8AC3E}">
        <p14:creationId xmlns:p14="http://schemas.microsoft.com/office/powerpoint/2010/main" val="124263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ppt_x"/>
                                          </p:val>
                                        </p:tav>
                                        <p:tav tm="100000">
                                          <p:val>
                                            <p:strVal val="#ppt_x"/>
                                          </p:val>
                                        </p:tav>
                                      </p:tavLst>
                                    </p:anim>
                                    <p:anim calcmode="lin" valueType="num">
                                      <p:cBhvr additive="base">
                                        <p:cTn id="8" dur="500" fill="hold"/>
                                        <p:tgtEl>
                                          <p:spTgt spid="3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ppt_x"/>
                                          </p:val>
                                        </p:tav>
                                        <p:tav tm="100000">
                                          <p:val>
                                            <p:strVal val="#ppt_x"/>
                                          </p:val>
                                        </p:tav>
                                      </p:tavLst>
                                    </p:anim>
                                    <p:anim calcmode="lin" valueType="num">
                                      <p:cBhvr additive="base">
                                        <p:cTn id="12"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ppt_x"/>
                                          </p:val>
                                        </p:tav>
                                        <p:tav tm="100000">
                                          <p:val>
                                            <p:strVal val="#ppt_x"/>
                                          </p:val>
                                        </p:tav>
                                      </p:tavLst>
                                    </p:anim>
                                    <p:anim calcmode="lin" valueType="num">
                                      <p:cBhvr additive="base">
                                        <p:cTn id="1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500" fill="hold"/>
                                        <p:tgtEl>
                                          <p:spTgt spid="20"/>
                                        </p:tgtEl>
                                        <p:attrNameLst>
                                          <p:attrName>ppt_x</p:attrName>
                                        </p:attrNameLst>
                                      </p:cBhvr>
                                      <p:tavLst>
                                        <p:tav tm="0">
                                          <p:val>
                                            <p:strVal val="#ppt_x"/>
                                          </p:val>
                                        </p:tav>
                                        <p:tav tm="100000">
                                          <p:val>
                                            <p:strVal val="#ppt_x"/>
                                          </p:val>
                                        </p:tav>
                                      </p:tavLst>
                                    </p:anim>
                                    <p:anim calcmode="lin" valueType="num">
                                      <p:cBhvr additive="base">
                                        <p:cTn id="24"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ppt_x"/>
                                          </p:val>
                                        </p:tav>
                                        <p:tav tm="100000">
                                          <p:val>
                                            <p:strVal val="#ppt_x"/>
                                          </p:val>
                                        </p:tav>
                                      </p:tavLst>
                                    </p:anim>
                                    <p:anim calcmode="lin" valueType="num">
                                      <p:cBhvr additive="base">
                                        <p:cTn id="3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ppt_x"/>
                                          </p:val>
                                        </p:tav>
                                        <p:tav tm="100000">
                                          <p:val>
                                            <p:strVal val="#ppt_x"/>
                                          </p:val>
                                        </p:tav>
                                      </p:tavLst>
                                    </p:anim>
                                    <p:anim calcmode="lin" valueType="num">
                                      <p:cBhvr additive="base">
                                        <p:cTn id="3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8"/>
                                        </p:tgtEl>
                                        <p:attrNameLst>
                                          <p:attrName>style.visibility</p:attrName>
                                        </p:attrNameLst>
                                      </p:cBhvr>
                                      <p:to>
                                        <p:strVal val="visible"/>
                                      </p:to>
                                    </p:set>
                                    <p:anim calcmode="lin" valueType="num">
                                      <p:cBhvr additive="base">
                                        <p:cTn id="41" dur="500" fill="hold"/>
                                        <p:tgtEl>
                                          <p:spTgt spid="18"/>
                                        </p:tgtEl>
                                        <p:attrNameLst>
                                          <p:attrName>ppt_x</p:attrName>
                                        </p:attrNameLst>
                                      </p:cBhvr>
                                      <p:tavLst>
                                        <p:tav tm="0">
                                          <p:val>
                                            <p:strVal val="#ppt_x"/>
                                          </p:val>
                                        </p:tav>
                                        <p:tav tm="100000">
                                          <p:val>
                                            <p:strVal val="#ppt_x"/>
                                          </p:val>
                                        </p:tav>
                                      </p:tavLst>
                                    </p:anim>
                                    <p:anim calcmode="lin" valueType="num">
                                      <p:cBhvr additive="base">
                                        <p:cTn id="4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500" fill="hold"/>
                                        <p:tgtEl>
                                          <p:spTgt spid="19"/>
                                        </p:tgtEl>
                                        <p:attrNameLst>
                                          <p:attrName>ppt_x</p:attrName>
                                        </p:attrNameLst>
                                      </p:cBhvr>
                                      <p:tavLst>
                                        <p:tav tm="0">
                                          <p:val>
                                            <p:strVal val="#ppt_x"/>
                                          </p:val>
                                        </p:tav>
                                        <p:tav tm="100000">
                                          <p:val>
                                            <p:strVal val="#ppt_x"/>
                                          </p:val>
                                        </p:tav>
                                      </p:tavLst>
                                    </p:anim>
                                    <p:anim calcmode="lin" valueType="num">
                                      <p:cBhvr additive="base">
                                        <p:cTn id="4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p:bldP spid="23" grpId="0"/>
      <p:bldP spid="24" grpId="0"/>
      <p:bldP spid="3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Make Contact with your MBC!</a:t>
            </a:r>
            <a:endParaRPr lang="en-US" dirty="0"/>
          </a:p>
        </p:txBody>
      </p:sp>
      <p:sp>
        <p:nvSpPr>
          <p:cNvPr id="3" name="Content Placeholder 2"/>
          <p:cNvSpPr>
            <a:spLocks noGrp="1"/>
          </p:cNvSpPr>
          <p:nvPr>
            <p:ph sz="half" idx="1"/>
          </p:nvPr>
        </p:nvSpPr>
        <p:spPr/>
        <p:txBody>
          <a:bodyPr>
            <a:normAutofit lnSpcReduction="10000"/>
          </a:bodyPr>
          <a:lstStyle/>
          <a:p>
            <a:r>
              <a:rPr lang="en-US" dirty="0" smtClean="0"/>
              <a:t>You own this relationship!</a:t>
            </a:r>
          </a:p>
          <a:p>
            <a:r>
              <a:rPr lang="en-US" dirty="0" smtClean="0"/>
              <a:t>You will keep track of your own records</a:t>
            </a:r>
          </a:p>
          <a:p>
            <a:r>
              <a:rPr lang="en-US" dirty="0" smtClean="0"/>
              <a:t>You will communicate and drive schedules/meetings/progress</a:t>
            </a:r>
          </a:p>
          <a:p>
            <a:r>
              <a:rPr lang="en-US" dirty="0" smtClean="0"/>
              <a:t>You will ensure you get signed off for items completed</a:t>
            </a:r>
          </a:p>
          <a:p>
            <a:r>
              <a:rPr lang="en-US" dirty="0" smtClean="0"/>
              <a:t>If not completed, discuss what is outstanding from the requirement</a:t>
            </a:r>
            <a:endParaRPr lang="en-US" dirty="0"/>
          </a:p>
        </p:txBody>
      </p:sp>
    </p:spTree>
    <p:extLst>
      <p:ext uri="{BB962C8B-B14F-4D97-AF65-F5344CB8AC3E}">
        <p14:creationId xmlns:p14="http://schemas.microsoft.com/office/powerpoint/2010/main" val="36798385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6852" y="400049"/>
            <a:ext cx="6088108" cy="31117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6852" y="3544524"/>
            <a:ext cx="6088108" cy="3044054"/>
          </a:xfrm>
          <a:prstGeom prst="rect">
            <a:avLst/>
          </a:prstGeom>
        </p:spPr>
      </p:pic>
      <p:sp>
        <p:nvSpPr>
          <p:cNvPr id="4" name="TextBox 3"/>
          <p:cNvSpPr txBox="1"/>
          <p:nvPr/>
        </p:nvSpPr>
        <p:spPr>
          <a:xfrm>
            <a:off x="434880" y="400049"/>
            <a:ext cx="4850674" cy="523220"/>
          </a:xfrm>
          <a:prstGeom prst="rect">
            <a:avLst/>
          </a:prstGeom>
          <a:noFill/>
        </p:spPr>
        <p:txBody>
          <a:bodyPr wrap="square" rtlCol="0">
            <a:spAutoFit/>
          </a:bodyPr>
          <a:lstStyle/>
          <a:p>
            <a:r>
              <a:rPr lang="en-US" sz="2800" b="1" dirty="0" smtClean="0"/>
              <a:t>Blue Card – Front</a:t>
            </a:r>
            <a:endParaRPr lang="en-US" sz="2800" b="1" dirty="0"/>
          </a:p>
        </p:txBody>
      </p:sp>
      <p:sp>
        <p:nvSpPr>
          <p:cNvPr id="5" name="TextBox 4"/>
          <p:cNvSpPr txBox="1"/>
          <p:nvPr/>
        </p:nvSpPr>
        <p:spPr>
          <a:xfrm>
            <a:off x="434880" y="3913351"/>
            <a:ext cx="4850674" cy="523220"/>
          </a:xfrm>
          <a:prstGeom prst="rect">
            <a:avLst/>
          </a:prstGeom>
          <a:noFill/>
        </p:spPr>
        <p:txBody>
          <a:bodyPr wrap="square" rtlCol="0">
            <a:spAutoFit/>
          </a:bodyPr>
          <a:lstStyle/>
          <a:p>
            <a:r>
              <a:rPr lang="en-US" sz="2800" b="1" dirty="0" smtClean="0"/>
              <a:t>Blue Card – </a:t>
            </a:r>
            <a:r>
              <a:rPr lang="en-US" sz="2800" b="1" dirty="0" smtClean="0"/>
              <a:t>Back</a:t>
            </a:r>
            <a:endParaRPr lang="en-US" sz="2800" b="1" dirty="0"/>
          </a:p>
        </p:txBody>
      </p:sp>
      <p:cxnSp>
        <p:nvCxnSpPr>
          <p:cNvPr id="6" name="Straight Connector 5"/>
          <p:cNvCxnSpPr/>
          <p:nvPr/>
        </p:nvCxnSpPr>
        <p:spPr>
          <a:xfrm>
            <a:off x="5153844" y="400049"/>
            <a:ext cx="8706"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199544" y="400049"/>
            <a:ext cx="10881"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127196" y="3511749"/>
            <a:ext cx="6077764"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858809" y="738603"/>
            <a:ext cx="1057275" cy="369332"/>
          </a:xfrm>
          <a:prstGeom prst="rect">
            <a:avLst/>
          </a:prstGeom>
          <a:noFill/>
        </p:spPr>
        <p:txBody>
          <a:bodyPr wrap="square" rtlCol="0">
            <a:spAutoFit/>
          </a:bodyPr>
          <a:lstStyle/>
          <a:p>
            <a:r>
              <a:rPr lang="en-US" b="1" dirty="0" smtClean="0">
                <a:ln>
                  <a:solidFill>
                    <a:schemeClr val="tx1"/>
                  </a:solidFill>
                </a:ln>
                <a:solidFill>
                  <a:srgbClr val="FFFF00"/>
                </a:solidFill>
              </a:rPr>
              <a:t>Name</a:t>
            </a:r>
            <a:endParaRPr lang="en-US" b="1" dirty="0">
              <a:ln>
                <a:solidFill>
                  <a:schemeClr val="tx1"/>
                </a:solidFill>
              </a:ln>
              <a:solidFill>
                <a:srgbClr val="FFFF00"/>
              </a:solidFill>
            </a:endParaRPr>
          </a:p>
        </p:txBody>
      </p:sp>
      <p:sp>
        <p:nvSpPr>
          <p:cNvPr id="9" name="TextBox 8"/>
          <p:cNvSpPr txBox="1"/>
          <p:nvPr/>
        </p:nvSpPr>
        <p:spPr>
          <a:xfrm>
            <a:off x="7226195" y="2400300"/>
            <a:ext cx="625684" cy="369332"/>
          </a:xfrm>
          <a:prstGeom prst="rect">
            <a:avLst/>
          </a:prstGeom>
          <a:noFill/>
        </p:spPr>
        <p:txBody>
          <a:bodyPr wrap="none" rtlCol="0">
            <a:spAutoFit/>
          </a:bodyPr>
          <a:lstStyle/>
          <a:p>
            <a:r>
              <a:rPr lang="en-US" dirty="0" smtClean="0">
                <a:solidFill>
                  <a:srgbClr val="FF0000"/>
                </a:solidFill>
              </a:rPr>
              <a:t>Date</a:t>
            </a:r>
            <a:endParaRPr lang="en-US" dirty="0">
              <a:solidFill>
                <a:srgbClr val="FF0000"/>
              </a:solidFill>
            </a:endParaRPr>
          </a:p>
        </p:txBody>
      </p:sp>
      <p:sp>
        <p:nvSpPr>
          <p:cNvPr id="11" name="TextBox 10"/>
          <p:cNvSpPr txBox="1"/>
          <p:nvPr/>
        </p:nvSpPr>
        <p:spPr>
          <a:xfrm>
            <a:off x="7851879" y="2400300"/>
            <a:ext cx="1429879" cy="369332"/>
          </a:xfrm>
          <a:prstGeom prst="rect">
            <a:avLst/>
          </a:prstGeom>
          <a:noFill/>
        </p:spPr>
        <p:txBody>
          <a:bodyPr wrap="none" rtlCol="0">
            <a:spAutoFit/>
          </a:bodyPr>
          <a:lstStyle/>
          <a:p>
            <a:r>
              <a:rPr lang="en-US" dirty="0" smtClean="0">
                <a:solidFill>
                  <a:srgbClr val="FF0000"/>
                </a:solidFill>
              </a:rPr>
              <a:t>SM Signature</a:t>
            </a:r>
            <a:endParaRPr lang="en-US" dirty="0">
              <a:solidFill>
                <a:srgbClr val="FF0000"/>
              </a:solidFill>
            </a:endParaRPr>
          </a:p>
        </p:txBody>
      </p:sp>
      <p:sp>
        <p:nvSpPr>
          <p:cNvPr id="12" name="TextBox 11"/>
          <p:cNvSpPr txBox="1"/>
          <p:nvPr/>
        </p:nvSpPr>
        <p:spPr>
          <a:xfrm>
            <a:off x="3116582" y="3850303"/>
            <a:ext cx="1983941" cy="369332"/>
          </a:xfrm>
          <a:prstGeom prst="rect">
            <a:avLst/>
          </a:prstGeom>
          <a:noFill/>
        </p:spPr>
        <p:txBody>
          <a:bodyPr wrap="none" rtlCol="0">
            <a:spAutoFit/>
          </a:bodyPr>
          <a:lstStyle/>
          <a:p>
            <a:r>
              <a:rPr lang="en-US" b="1" dirty="0" smtClean="0">
                <a:ln>
                  <a:solidFill>
                    <a:schemeClr val="tx1"/>
                  </a:solidFill>
                </a:ln>
                <a:solidFill>
                  <a:srgbClr val="FFFF00"/>
                </a:solidFill>
              </a:rPr>
              <a:t>Merit Badge Name</a:t>
            </a:r>
            <a:endParaRPr lang="en-US" b="1" dirty="0">
              <a:ln>
                <a:solidFill>
                  <a:schemeClr val="tx1"/>
                </a:solidFill>
              </a:ln>
              <a:solidFill>
                <a:srgbClr val="FFFF00"/>
              </a:solidFill>
            </a:endParaRPr>
          </a:p>
        </p:txBody>
      </p:sp>
      <p:sp>
        <p:nvSpPr>
          <p:cNvPr id="13" name="TextBox 12"/>
          <p:cNvSpPr txBox="1"/>
          <p:nvPr/>
        </p:nvSpPr>
        <p:spPr>
          <a:xfrm>
            <a:off x="3116582" y="4100013"/>
            <a:ext cx="2016899" cy="369332"/>
          </a:xfrm>
          <a:prstGeom prst="rect">
            <a:avLst/>
          </a:prstGeom>
          <a:noFill/>
        </p:spPr>
        <p:txBody>
          <a:bodyPr wrap="none" rtlCol="0">
            <a:spAutoFit/>
          </a:bodyPr>
          <a:lstStyle/>
          <a:p>
            <a:r>
              <a:rPr lang="en-US" b="1" dirty="0" smtClean="0">
                <a:ln>
                  <a:solidFill>
                    <a:schemeClr val="tx1"/>
                  </a:solidFill>
                </a:ln>
                <a:solidFill>
                  <a:srgbClr val="FFFF00"/>
                </a:solidFill>
              </a:rPr>
              <a:t>Name of Counselor</a:t>
            </a:r>
            <a:endParaRPr lang="en-US" b="1" dirty="0">
              <a:ln>
                <a:solidFill>
                  <a:schemeClr val="tx1"/>
                </a:solidFill>
              </a:ln>
              <a:solidFill>
                <a:srgbClr val="FFFF00"/>
              </a:solidFill>
            </a:endParaRPr>
          </a:p>
        </p:txBody>
      </p:sp>
      <p:sp>
        <p:nvSpPr>
          <p:cNvPr id="14" name="TextBox 13"/>
          <p:cNvSpPr txBox="1"/>
          <p:nvPr/>
        </p:nvSpPr>
        <p:spPr>
          <a:xfrm>
            <a:off x="3430002" y="4543078"/>
            <a:ext cx="1325619" cy="646331"/>
          </a:xfrm>
          <a:prstGeom prst="rect">
            <a:avLst/>
          </a:prstGeom>
          <a:noFill/>
        </p:spPr>
        <p:txBody>
          <a:bodyPr wrap="none" rtlCol="0">
            <a:spAutoFit/>
          </a:bodyPr>
          <a:lstStyle/>
          <a:p>
            <a:pPr algn="ctr"/>
            <a:r>
              <a:rPr lang="en-US" b="1" dirty="0" smtClean="0">
                <a:ln>
                  <a:solidFill>
                    <a:schemeClr val="tx1"/>
                  </a:solidFill>
                </a:ln>
                <a:solidFill>
                  <a:srgbClr val="FFFF00"/>
                </a:solidFill>
              </a:rPr>
              <a:t>Contact</a:t>
            </a:r>
          </a:p>
          <a:p>
            <a:pPr algn="ctr"/>
            <a:r>
              <a:rPr lang="en-US" b="1" dirty="0" smtClean="0">
                <a:ln>
                  <a:solidFill>
                    <a:schemeClr val="tx1"/>
                  </a:solidFill>
                </a:ln>
                <a:solidFill>
                  <a:srgbClr val="FFFF00"/>
                </a:solidFill>
              </a:rPr>
              <a:t>Information</a:t>
            </a:r>
            <a:endParaRPr lang="en-US" b="1" dirty="0">
              <a:ln>
                <a:solidFill>
                  <a:schemeClr val="tx1"/>
                </a:solidFill>
              </a:ln>
              <a:solidFill>
                <a:srgbClr val="FFFF00"/>
              </a:solidFill>
            </a:endParaRPr>
          </a:p>
        </p:txBody>
      </p:sp>
      <p:sp>
        <p:nvSpPr>
          <p:cNvPr id="15" name="TextBox 14"/>
          <p:cNvSpPr txBox="1"/>
          <p:nvPr/>
        </p:nvSpPr>
        <p:spPr>
          <a:xfrm>
            <a:off x="9732295" y="2280737"/>
            <a:ext cx="2104073" cy="369332"/>
          </a:xfrm>
          <a:prstGeom prst="rect">
            <a:avLst/>
          </a:prstGeom>
          <a:noFill/>
        </p:spPr>
        <p:txBody>
          <a:bodyPr wrap="square" rtlCol="0">
            <a:spAutoFit/>
          </a:bodyPr>
          <a:lstStyle/>
          <a:p>
            <a:r>
              <a:rPr lang="en-US" b="1" dirty="0" smtClean="0">
                <a:ln>
                  <a:solidFill>
                    <a:schemeClr val="tx1"/>
                  </a:solidFill>
                </a:ln>
                <a:solidFill>
                  <a:srgbClr val="FFFF00"/>
                </a:solidFill>
              </a:rPr>
              <a:t>Advancement  Chair</a:t>
            </a:r>
            <a:endParaRPr lang="en-US" b="1" dirty="0">
              <a:ln>
                <a:solidFill>
                  <a:schemeClr val="tx1"/>
                </a:solidFill>
              </a:ln>
              <a:solidFill>
                <a:srgbClr val="FFFF00"/>
              </a:solidFill>
            </a:endParaRPr>
          </a:p>
        </p:txBody>
      </p:sp>
      <p:sp>
        <p:nvSpPr>
          <p:cNvPr id="16" name="TextBox 15"/>
          <p:cNvSpPr txBox="1"/>
          <p:nvPr/>
        </p:nvSpPr>
        <p:spPr>
          <a:xfrm>
            <a:off x="9759860" y="2700218"/>
            <a:ext cx="1359090" cy="369332"/>
          </a:xfrm>
          <a:prstGeom prst="rect">
            <a:avLst/>
          </a:prstGeom>
          <a:noFill/>
        </p:spPr>
        <p:txBody>
          <a:bodyPr wrap="none" rtlCol="0">
            <a:spAutoFit/>
          </a:bodyPr>
          <a:lstStyle/>
          <a:p>
            <a:r>
              <a:rPr lang="en-US" dirty="0" smtClean="0">
                <a:solidFill>
                  <a:srgbClr val="FF0000"/>
                </a:solidFill>
              </a:rPr>
              <a:t>Scoutmaster</a:t>
            </a:r>
            <a:endParaRPr lang="en-US" dirty="0">
              <a:solidFill>
                <a:srgbClr val="FF0000"/>
              </a:solidFill>
            </a:endParaRPr>
          </a:p>
        </p:txBody>
      </p:sp>
      <p:sp>
        <p:nvSpPr>
          <p:cNvPr id="18" name="TextBox 17"/>
          <p:cNvSpPr txBox="1"/>
          <p:nvPr/>
        </p:nvSpPr>
        <p:spPr>
          <a:xfrm>
            <a:off x="5182913" y="4375777"/>
            <a:ext cx="1983941" cy="369332"/>
          </a:xfrm>
          <a:prstGeom prst="rect">
            <a:avLst/>
          </a:prstGeom>
          <a:noFill/>
        </p:spPr>
        <p:txBody>
          <a:bodyPr wrap="none" rtlCol="0">
            <a:spAutoFit/>
          </a:bodyPr>
          <a:lstStyle/>
          <a:p>
            <a:r>
              <a:rPr lang="en-US" b="1" dirty="0" smtClean="0">
                <a:ln>
                  <a:solidFill>
                    <a:schemeClr val="tx1"/>
                  </a:solidFill>
                </a:ln>
                <a:solidFill>
                  <a:srgbClr val="00B0F0"/>
                </a:solidFill>
              </a:rPr>
              <a:t>Merit Badge Name</a:t>
            </a:r>
            <a:endParaRPr lang="en-US" b="1" dirty="0">
              <a:ln>
                <a:solidFill>
                  <a:schemeClr val="tx1"/>
                </a:solidFill>
              </a:ln>
              <a:solidFill>
                <a:srgbClr val="00B0F0"/>
              </a:solidFill>
            </a:endParaRPr>
          </a:p>
        </p:txBody>
      </p:sp>
      <p:sp>
        <p:nvSpPr>
          <p:cNvPr id="19" name="TextBox 18"/>
          <p:cNvSpPr txBox="1"/>
          <p:nvPr/>
        </p:nvSpPr>
        <p:spPr>
          <a:xfrm>
            <a:off x="7220198" y="4710152"/>
            <a:ext cx="1983941" cy="369332"/>
          </a:xfrm>
          <a:prstGeom prst="rect">
            <a:avLst/>
          </a:prstGeom>
          <a:noFill/>
        </p:spPr>
        <p:txBody>
          <a:bodyPr wrap="none" rtlCol="0">
            <a:spAutoFit/>
          </a:bodyPr>
          <a:lstStyle/>
          <a:p>
            <a:r>
              <a:rPr lang="en-US" b="1" dirty="0" smtClean="0">
                <a:ln>
                  <a:solidFill>
                    <a:schemeClr val="tx1"/>
                  </a:solidFill>
                </a:ln>
                <a:solidFill>
                  <a:srgbClr val="00B0F0"/>
                </a:solidFill>
              </a:rPr>
              <a:t>Merit Badge Name</a:t>
            </a:r>
            <a:endParaRPr lang="en-US" b="1" dirty="0">
              <a:ln>
                <a:solidFill>
                  <a:schemeClr val="tx1"/>
                </a:solidFill>
              </a:ln>
              <a:solidFill>
                <a:srgbClr val="00B0F0"/>
              </a:solidFill>
            </a:endParaRPr>
          </a:p>
        </p:txBody>
      </p:sp>
      <p:sp>
        <p:nvSpPr>
          <p:cNvPr id="20" name="TextBox 19"/>
          <p:cNvSpPr txBox="1"/>
          <p:nvPr/>
        </p:nvSpPr>
        <p:spPr>
          <a:xfrm>
            <a:off x="5775112" y="3775232"/>
            <a:ext cx="753732" cy="369332"/>
          </a:xfrm>
          <a:prstGeom prst="rect">
            <a:avLst/>
          </a:prstGeom>
          <a:noFill/>
        </p:spPr>
        <p:txBody>
          <a:bodyPr wrap="none" rtlCol="0">
            <a:spAutoFit/>
          </a:bodyPr>
          <a:lstStyle/>
          <a:p>
            <a:r>
              <a:rPr lang="en-US" b="1" dirty="0" smtClean="0">
                <a:ln>
                  <a:solidFill>
                    <a:schemeClr val="tx1"/>
                  </a:solidFill>
                </a:ln>
                <a:solidFill>
                  <a:srgbClr val="00B0F0"/>
                </a:solidFill>
              </a:rPr>
              <a:t>Name</a:t>
            </a:r>
            <a:endParaRPr lang="en-US" b="1" dirty="0">
              <a:ln>
                <a:solidFill>
                  <a:schemeClr val="tx1"/>
                </a:solidFill>
              </a:ln>
              <a:solidFill>
                <a:srgbClr val="00B0F0"/>
              </a:solidFill>
            </a:endParaRPr>
          </a:p>
        </p:txBody>
      </p:sp>
      <p:sp>
        <p:nvSpPr>
          <p:cNvPr id="21" name="TextBox 20"/>
          <p:cNvSpPr txBox="1"/>
          <p:nvPr/>
        </p:nvSpPr>
        <p:spPr>
          <a:xfrm>
            <a:off x="7797946" y="3775232"/>
            <a:ext cx="753732" cy="369332"/>
          </a:xfrm>
          <a:prstGeom prst="rect">
            <a:avLst/>
          </a:prstGeom>
          <a:noFill/>
        </p:spPr>
        <p:txBody>
          <a:bodyPr wrap="none" rtlCol="0">
            <a:spAutoFit/>
          </a:bodyPr>
          <a:lstStyle/>
          <a:p>
            <a:r>
              <a:rPr lang="en-US" b="1" dirty="0" smtClean="0">
                <a:ln>
                  <a:solidFill>
                    <a:schemeClr val="tx1"/>
                  </a:solidFill>
                </a:ln>
                <a:solidFill>
                  <a:srgbClr val="00B0F0"/>
                </a:solidFill>
              </a:rPr>
              <a:t>Name</a:t>
            </a:r>
            <a:endParaRPr lang="en-US" b="1" dirty="0">
              <a:ln>
                <a:solidFill>
                  <a:schemeClr val="tx1"/>
                </a:solidFill>
              </a:ln>
              <a:solidFill>
                <a:srgbClr val="00B0F0"/>
              </a:solidFill>
            </a:endParaRPr>
          </a:p>
        </p:txBody>
      </p:sp>
      <p:sp>
        <p:nvSpPr>
          <p:cNvPr id="22" name="TextBox 21"/>
          <p:cNvSpPr txBox="1"/>
          <p:nvPr/>
        </p:nvSpPr>
        <p:spPr>
          <a:xfrm>
            <a:off x="9788355" y="3118783"/>
            <a:ext cx="1093313" cy="369332"/>
          </a:xfrm>
          <a:prstGeom prst="rect">
            <a:avLst/>
          </a:prstGeom>
          <a:noFill/>
        </p:spPr>
        <p:txBody>
          <a:bodyPr wrap="none" rtlCol="0">
            <a:spAutoFit/>
          </a:bodyPr>
          <a:lstStyle/>
          <a:p>
            <a:r>
              <a:rPr lang="en-US" b="1" dirty="0" smtClean="0">
                <a:ln>
                  <a:solidFill>
                    <a:schemeClr val="tx1"/>
                  </a:solidFill>
                </a:ln>
                <a:solidFill>
                  <a:srgbClr val="00B0F0"/>
                </a:solidFill>
              </a:rPr>
              <a:t>Applicant</a:t>
            </a:r>
            <a:endParaRPr lang="en-US" b="1" dirty="0">
              <a:ln>
                <a:solidFill>
                  <a:schemeClr val="tx1"/>
                </a:solidFill>
              </a:ln>
              <a:solidFill>
                <a:srgbClr val="00B0F0"/>
              </a:solidFill>
            </a:endParaRPr>
          </a:p>
        </p:txBody>
      </p:sp>
      <p:sp>
        <p:nvSpPr>
          <p:cNvPr id="23" name="TextBox 22"/>
          <p:cNvSpPr txBox="1"/>
          <p:nvPr/>
        </p:nvSpPr>
        <p:spPr>
          <a:xfrm>
            <a:off x="7268072" y="1011803"/>
            <a:ext cx="1969578" cy="1323439"/>
          </a:xfrm>
          <a:prstGeom prst="rect">
            <a:avLst/>
          </a:prstGeom>
          <a:noFill/>
        </p:spPr>
        <p:txBody>
          <a:bodyPr wrap="none" rtlCol="0">
            <a:spAutoFit/>
          </a:bodyPr>
          <a:lstStyle/>
          <a:p>
            <a:r>
              <a:rPr lang="en-US" sz="1600" b="1" dirty="0" smtClean="0">
                <a:ln>
                  <a:solidFill>
                    <a:schemeClr val="tx1"/>
                  </a:solidFill>
                </a:ln>
                <a:solidFill>
                  <a:srgbClr val="00B0F0"/>
                </a:solidFill>
              </a:rPr>
              <a:t>Address</a:t>
            </a:r>
          </a:p>
          <a:p>
            <a:r>
              <a:rPr lang="en-US" sz="1600" b="1" dirty="0" smtClean="0">
                <a:ln>
                  <a:solidFill>
                    <a:schemeClr val="tx1"/>
                  </a:solidFill>
                </a:ln>
                <a:solidFill>
                  <a:srgbClr val="00B0F0"/>
                </a:solidFill>
              </a:rPr>
              <a:t>City</a:t>
            </a:r>
          </a:p>
          <a:p>
            <a:r>
              <a:rPr lang="en-US" sz="1600" b="1" dirty="0" smtClean="0">
                <a:ln>
                  <a:solidFill>
                    <a:schemeClr val="tx1"/>
                  </a:solidFill>
                </a:ln>
                <a:solidFill>
                  <a:srgbClr val="00B0F0"/>
                </a:solidFill>
              </a:rPr>
              <a:t>Boy Scout/Troop 116</a:t>
            </a:r>
          </a:p>
          <a:p>
            <a:r>
              <a:rPr lang="en-US" sz="1600" b="1" dirty="0" smtClean="0">
                <a:ln>
                  <a:solidFill>
                    <a:schemeClr val="tx1"/>
                  </a:solidFill>
                </a:ln>
                <a:solidFill>
                  <a:srgbClr val="00B0F0"/>
                </a:solidFill>
              </a:rPr>
              <a:t>Sasquatch</a:t>
            </a:r>
          </a:p>
          <a:p>
            <a:r>
              <a:rPr lang="en-US" sz="1600" b="1" dirty="0" smtClean="0">
                <a:ln>
                  <a:solidFill>
                    <a:schemeClr val="tx1"/>
                  </a:solidFill>
                </a:ln>
                <a:solidFill>
                  <a:srgbClr val="00B0F0"/>
                </a:solidFill>
              </a:rPr>
              <a:t>Cascade Pacific</a:t>
            </a:r>
            <a:endParaRPr lang="en-US" sz="1600" b="1" dirty="0">
              <a:ln>
                <a:solidFill>
                  <a:schemeClr val="tx1"/>
                </a:solidFill>
              </a:ln>
              <a:solidFill>
                <a:srgbClr val="00B0F0"/>
              </a:solidFill>
            </a:endParaRPr>
          </a:p>
        </p:txBody>
      </p:sp>
      <p:sp>
        <p:nvSpPr>
          <p:cNvPr id="24" name="TextBox 23"/>
          <p:cNvSpPr txBox="1"/>
          <p:nvPr/>
        </p:nvSpPr>
        <p:spPr>
          <a:xfrm>
            <a:off x="7199542" y="4143455"/>
            <a:ext cx="1969578" cy="338554"/>
          </a:xfrm>
          <a:prstGeom prst="rect">
            <a:avLst/>
          </a:prstGeom>
          <a:noFill/>
        </p:spPr>
        <p:txBody>
          <a:bodyPr wrap="none" rtlCol="0">
            <a:spAutoFit/>
          </a:bodyPr>
          <a:lstStyle/>
          <a:p>
            <a:r>
              <a:rPr lang="en-US" sz="1600" b="1" dirty="0" smtClean="0">
                <a:ln>
                  <a:solidFill>
                    <a:schemeClr val="tx1"/>
                  </a:solidFill>
                </a:ln>
                <a:solidFill>
                  <a:srgbClr val="00B0F0"/>
                </a:solidFill>
              </a:rPr>
              <a:t>Boy Scout/Troop 116</a:t>
            </a:r>
          </a:p>
        </p:txBody>
      </p:sp>
      <p:sp>
        <p:nvSpPr>
          <p:cNvPr id="32" name="TextBox 31"/>
          <p:cNvSpPr txBox="1"/>
          <p:nvPr/>
        </p:nvSpPr>
        <p:spPr>
          <a:xfrm>
            <a:off x="5490561" y="1407378"/>
            <a:ext cx="1521442" cy="1200329"/>
          </a:xfrm>
          <a:prstGeom prst="rect">
            <a:avLst/>
          </a:prstGeom>
          <a:noFill/>
        </p:spPr>
        <p:txBody>
          <a:bodyPr wrap="none" rtlCol="0">
            <a:spAutoFit/>
          </a:bodyPr>
          <a:lstStyle/>
          <a:p>
            <a:pPr algn="ctr"/>
            <a:r>
              <a:rPr lang="en-US" dirty="0" smtClean="0">
                <a:ln>
                  <a:solidFill>
                    <a:schemeClr val="tx1"/>
                  </a:solidFill>
                </a:ln>
                <a:solidFill>
                  <a:srgbClr val="00B050"/>
                </a:solidFill>
              </a:rPr>
              <a:t>Track Progress</a:t>
            </a:r>
          </a:p>
          <a:p>
            <a:pPr algn="ctr"/>
            <a:r>
              <a:rPr lang="en-US" dirty="0" smtClean="0">
                <a:ln>
                  <a:solidFill>
                    <a:schemeClr val="tx1"/>
                  </a:solidFill>
                </a:ln>
                <a:solidFill>
                  <a:srgbClr val="00B050"/>
                </a:solidFill>
              </a:rPr>
              <a:t>Requirement</a:t>
            </a:r>
          </a:p>
          <a:p>
            <a:pPr algn="ctr"/>
            <a:r>
              <a:rPr lang="en-US" dirty="0" smtClean="0">
                <a:ln>
                  <a:solidFill>
                    <a:schemeClr val="tx1"/>
                  </a:solidFill>
                </a:ln>
                <a:solidFill>
                  <a:srgbClr val="00B050"/>
                </a:solidFill>
              </a:rPr>
              <a:t>Date</a:t>
            </a:r>
          </a:p>
          <a:p>
            <a:pPr algn="ctr"/>
            <a:r>
              <a:rPr lang="en-US" dirty="0" smtClean="0">
                <a:ln>
                  <a:solidFill>
                    <a:schemeClr val="tx1"/>
                  </a:solidFill>
                </a:ln>
                <a:solidFill>
                  <a:srgbClr val="00B050"/>
                </a:solidFill>
              </a:rPr>
              <a:t>Initials</a:t>
            </a:r>
            <a:endParaRPr lang="en-US" dirty="0">
              <a:ln>
                <a:solidFill>
                  <a:schemeClr val="tx1"/>
                </a:solidFill>
              </a:ln>
              <a:solidFill>
                <a:srgbClr val="00B050"/>
              </a:solidFill>
            </a:endParaRPr>
          </a:p>
        </p:txBody>
      </p:sp>
      <p:sp>
        <p:nvSpPr>
          <p:cNvPr id="33" name="TextBox 32"/>
          <p:cNvSpPr txBox="1"/>
          <p:nvPr/>
        </p:nvSpPr>
        <p:spPr>
          <a:xfrm>
            <a:off x="9782859" y="3535463"/>
            <a:ext cx="630302" cy="369332"/>
          </a:xfrm>
          <a:prstGeom prst="rect">
            <a:avLst/>
          </a:prstGeom>
          <a:noFill/>
        </p:spPr>
        <p:txBody>
          <a:bodyPr wrap="none" rtlCol="0">
            <a:spAutoFit/>
          </a:bodyPr>
          <a:lstStyle/>
          <a:p>
            <a:pPr algn="ctr"/>
            <a:r>
              <a:rPr lang="en-US" dirty="0" smtClean="0">
                <a:ln>
                  <a:solidFill>
                    <a:schemeClr val="tx1"/>
                  </a:solidFill>
                </a:ln>
                <a:solidFill>
                  <a:srgbClr val="00B050"/>
                </a:solidFill>
              </a:rPr>
              <a:t>MBC</a:t>
            </a:r>
          </a:p>
        </p:txBody>
      </p:sp>
      <p:sp>
        <p:nvSpPr>
          <p:cNvPr id="35" name="TextBox 34"/>
          <p:cNvSpPr txBox="1"/>
          <p:nvPr/>
        </p:nvSpPr>
        <p:spPr>
          <a:xfrm>
            <a:off x="9410423" y="1838462"/>
            <a:ext cx="2425945" cy="523220"/>
          </a:xfrm>
          <a:prstGeom prst="rect">
            <a:avLst/>
          </a:prstGeom>
          <a:noFill/>
        </p:spPr>
        <p:txBody>
          <a:bodyPr wrap="square" rtlCol="0">
            <a:spAutoFit/>
          </a:bodyPr>
          <a:lstStyle/>
          <a:p>
            <a:r>
              <a:rPr lang="en-US" sz="2800" b="1" u="sng" dirty="0" smtClean="0"/>
              <a:t>Order and Role</a:t>
            </a:r>
            <a:endParaRPr lang="en-US" sz="2800" b="1" u="sng" dirty="0"/>
          </a:p>
        </p:txBody>
      </p:sp>
      <p:sp>
        <p:nvSpPr>
          <p:cNvPr id="36" name="TextBox 35"/>
          <p:cNvSpPr txBox="1"/>
          <p:nvPr/>
        </p:nvSpPr>
        <p:spPr>
          <a:xfrm>
            <a:off x="9377733" y="2227251"/>
            <a:ext cx="901307" cy="461665"/>
          </a:xfrm>
          <a:prstGeom prst="rect">
            <a:avLst/>
          </a:prstGeom>
          <a:noFill/>
        </p:spPr>
        <p:txBody>
          <a:bodyPr wrap="square" rtlCol="0">
            <a:spAutoFit/>
          </a:bodyPr>
          <a:lstStyle/>
          <a:p>
            <a:r>
              <a:rPr lang="en-US" sz="2400" b="1" dirty="0" smtClean="0"/>
              <a:t>1.</a:t>
            </a:r>
            <a:endParaRPr lang="en-US" sz="2400" b="1" dirty="0"/>
          </a:p>
        </p:txBody>
      </p:sp>
      <p:sp>
        <p:nvSpPr>
          <p:cNvPr id="37" name="TextBox 36"/>
          <p:cNvSpPr txBox="1"/>
          <p:nvPr/>
        </p:nvSpPr>
        <p:spPr>
          <a:xfrm>
            <a:off x="9377733" y="2607226"/>
            <a:ext cx="901307" cy="461665"/>
          </a:xfrm>
          <a:prstGeom prst="rect">
            <a:avLst/>
          </a:prstGeom>
          <a:noFill/>
        </p:spPr>
        <p:txBody>
          <a:bodyPr wrap="square" rtlCol="0">
            <a:spAutoFit/>
          </a:bodyPr>
          <a:lstStyle/>
          <a:p>
            <a:r>
              <a:rPr lang="en-US" sz="2400" b="1" dirty="0"/>
              <a:t>2</a:t>
            </a:r>
            <a:r>
              <a:rPr lang="en-US" sz="2400" b="1" dirty="0" smtClean="0"/>
              <a:t>.</a:t>
            </a:r>
            <a:endParaRPr lang="en-US" sz="2400" b="1" dirty="0"/>
          </a:p>
        </p:txBody>
      </p:sp>
      <p:sp>
        <p:nvSpPr>
          <p:cNvPr id="38" name="TextBox 37"/>
          <p:cNvSpPr txBox="1"/>
          <p:nvPr/>
        </p:nvSpPr>
        <p:spPr>
          <a:xfrm>
            <a:off x="9392501" y="3049703"/>
            <a:ext cx="901307" cy="461665"/>
          </a:xfrm>
          <a:prstGeom prst="rect">
            <a:avLst/>
          </a:prstGeom>
          <a:noFill/>
        </p:spPr>
        <p:txBody>
          <a:bodyPr wrap="square" rtlCol="0">
            <a:spAutoFit/>
          </a:bodyPr>
          <a:lstStyle/>
          <a:p>
            <a:r>
              <a:rPr lang="en-US" sz="2400" b="1" dirty="0"/>
              <a:t>3</a:t>
            </a:r>
            <a:r>
              <a:rPr lang="en-US" sz="2400" b="1" dirty="0" smtClean="0"/>
              <a:t>.</a:t>
            </a:r>
            <a:endParaRPr lang="en-US" sz="2400" b="1" dirty="0"/>
          </a:p>
        </p:txBody>
      </p:sp>
      <p:sp>
        <p:nvSpPr>
          <p:cNvPr id="39" name="TextBox 38"/>
          <p:cNvSpPr txBox="1"/>
          <p:nvPr/>
        </p:nvSpPr>
        <p:spPr>
          <a:xfrm>
            <a:off x="9376313" y="3475323"/>
            <a:ext cx="901307" cy="461665"/>
          </a:xfrm>
          <a:prstGeom prst="rect">
            <a:avLst/>
          </a:prstGeom>
          <a:noFill/>
        </p:spPr>
        <p:txBody>
          <a:bodyPr wrap="square" rtlCol="0">
            <a:spAutoFit/>
          </a:bodyPr>
          <a:lstStyle/>
          <a:p>
            <a:r>
              <a:rPr lang="en-US" sz="2400" b="1" dirty="0"/>
              <a:t>4</a:t>
            </a:r>
            <a:r>
              <a:rPr lang="en-US" sz="2400" b="1" dirty="0" smtClean="0"/>
              <a:t>.</a:t>
            </a:r>
            <a:endParaRPr lang="en-US" sz="2400" b="1" dirty="0"/>
          </a:p>
        </p:txBody>
      </p:sp>
    </p:spTree>
    <p:extLst>
      <p:ext uri="{BB962C8B-B14F-4D97-AF65-F5344CB8AC3E}">
        <p14:creationId xmlns:p14="http://schemas.microsoft.com/office/powerpoint/2010/main" val="2630378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ppt_x"/>
                                          </p:val>
                                        </p:tav>
                                        <p:tav tm="100000">
                                          <p:val>
                                            <p:strVal val="#ppt_x"/>
                                          </p:val>
                                        </p:tav>
                                      </p:tavLst>
                                    </p:anim>
                                    <p:anim calcmode="lin" valueType="num">
                                      <p:cBhvr additive="base">
                                        <p:cTn id="12"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500" fill="hold"/>
                                        <p:tgtEl>
                                          <p:spTgt spid="32"/>
                                        </p:tgtEl>
                                        <p:attrNameLst>
                                          <p:attrName>ppt_x</p:attrName>
                                        </p:attrNameLst>
                                      </p:cBhvr>
                                      <p:tavLst>
                                        <p:tav tm="0">
                                          <p:val>
                                            <p:strVal val="#ppt_x"/>
                                          </p:val>
                                        </p:tav>
                                        <p:tav tm="100000">
                                          <p:val>
                                            <p:strVal val="#ppt_x"/>
                                          </p:val>
                                        </p:tav>
                                      </p:tavLst>
                                    </p:anim>
                                    <p:anim calcmode="lin" valueType="num">
                                      <p:cBhvr additive="base">
                                        <p:cTn id="18"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6852" y="400049"/>
            <a:ext cx="6088108" cy="31117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6852" y="3544524"/>
            <a:ext cx="6088108" cy="3044054"/>
          </a:xfrm>
          <a:prstGeom prst="rect">
            <a:avLst/>
          </a:prstGeom>
        </p:spPr>
      </p:pic>
      <p:sp>
        <p:nvSpPr>
          <p:cNvPr id="4" name="TextBox 3"/>
          <p:cNvSpPr txBox="1"/>
          <p:nvPr/>
        </p:nvSpPr>
        <p:spPr>
          <a:xfrm>
            <a:off x="434880" y="400049"/>
            <a:ext cx="4850674" cy="523220"/>
          </a:xfrm>
          <a:prstGeom prst="rect">
            <a:avLst/>
          </a:prstGeom>
          <a:noFill/>
        </p:spPr>
        <p:txBody>
          <a:bodyPr wrap="square" rtlCol="0">
            <a:spAutoFit/>
          </a:bodyPr>
          <a:lstStyle/>
          <a:p>
            <a:r>
              <a:rPr lang="en-US" sz="2800" b="1" dirty="0" smtClean="0"/>
              <a:t>Blue Card – Front</a:t>
            </a:r>
            <a:endParaRPr lang="en-US" sz="2800" b="1" dirty="0"/>
          </a:p>
        </p:txBody>
      </p:sp>
      <p:sp>
        <p:nvSpPr>
          <p:cNvPr id="5" name="TextBox 4"/>
          <p:cNvSpPr txBox="1"/>
          <p:nvPr/>
        </p:nvSpPr>
        <p:spPr>
          <a:xfrm>
            <a:off x="434880" y="3913351"/>
            <a:ext cx="4850674" cy="523220"/>
          </a:xfrm>
          <a:prstGeom prst="rect">
            <a:avLst/>
          </a:prstGeom>
          <a:noFill/>
        </p:spPr>
        <p:txBody>
          <a:bodyPr wrap="square" rtlCol="0">
            <a:spAutoFit/>
          </a:bodyPr>
          <a:lstStyle/>
          <a:p>
            <a:r>
              <a:rPr lang="en-US" sz="2800" b="1" dirty="0" smtClean="0"/>
              <a:t>Blue Card – </a:t>
            </a:r>
            <a:r>
              <a:rPr lang="en-US" sz="2800" b="1" dirty="0" smtClean="0"/>
              <a:t>Back</a:t>
            </a:r>
            <a:endParaRPr lang="en-US" sz="2800" b="1" dirty="0"/>
          </a:p>
        </p:txBody>
      </p:sp>
      <p:cxnSp>
        <p:nvCxnSpPr>
          <p:cNvPr id="6" name="Straight Connector 5"/>
          <p:cNvCxnSpPr/>
          <p:nvPr/>
        </p:nvCxnSpPr>
        <p:spPr>
          <a:xfrm>
            <a:off x="5153844" y="400049"/>
            <a:ext cx="8706"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199544" y="400049"/>
            <a:ext cx="10881"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127196" y="3511749"/>
            <a:ext cx="6077764"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858809" y="738603"/>
            <a:ext cx="1057275" cy="369332"/>
          </a:xfrm>
          <a:prstGeom prst="rect">
            <a:avLst/>
          </a:prstGeom>
          <a:noFill/>
        </p:spPr>
        <p:txBody>
          <a:bodyPr wrap="square" rtlCol="0">
            <a:spAutoFit/>
          </a:bodyPr>
          <a:lstStyle/>
          <a:p>
            <a:r>
              <a:rPr lang="en-US" b="1" dirty="0" smtClean="0">
                <a:ln>
                  <a:solidFill>
                    <a:schemeClr val="tx1"/>
                  </a:solidFill>
                </a:ln>
                <a:solidFill>
                  <a:srgbClr val="FFFF00"/>
                </a:solidFill>
              </a:rPr>
              <a:t>Name</a:t>
            </a:r>
            <a:endParaRPr lang="en-US" b="1" dirty="0">
              <a:ln>
                <a:solidFill>
                  <a:schemeClr val="tx1"/>
                </a:solidFill>
              </a:ln>
              <a:solidFill>
                <a:srgbClr val="FFFF00"/>
              </a:solidFill>
            </a:endParaRPr>
          </a:p>
        </p:txBody>
      </p:sp>
      <p:sp>
        <p:nvSpPr>
          <p:cNvPr id="9" name="TextBox 8"/>
          <p:cNvSpPr txBox="1"/>
          <p:nvPr/>
        </p:nvSpPr>
        <p:spPr>
          <a:xfrm>
            <a:off x="7226195" y="2400300"/>
            <a:ext cx="625684" cy="369332"/>
          </a:xfrm>
          <a:prstGeom prst="rect">
            <a:avLst/>
          </a:prstGeom>
          <a:noFill/>
        </p:spPr>
        <p:txBody>
          <a:bodyPr wrap="none" rtlCol="0">
            <a:spAutoFit/>
          </a:bodyPr>
          <a:lstStyle/>
          <a:p>
            <a:r>
              <a:rPr lang="en-US" dirty="0" smtClean="0">
                <a:solidFill>
                  <a:srgbClr val="FF0000"/>
                </a:solidFill>
              </a:rPr>
              <a:t>Date</a:t>
            </a:r>
            <a:endParaRPr lang="en-US" dirty="0">
              <a:solidFill>
                <a:srgbClr val="FF0000"/>
              </a:solidFill>
            </a:endParaRPr>
          </a:p>
        </p:txBody>
      </p:sp>
      <p:sp>
        <p:nvSpPr>
          <p:cNvPr id="11" name="TextBox 10"/>
          <p:cNvSpPr txBox="1"/>
          <p:nvPr/>
        </p:nvSpPr>
        <p:spPr>
          <a:xfrm>
            <a:off x="7851879" y="2400300"/>
            <a:ext cx="1429879" cy="369332"/>
          </a:xfrm>
          <a:prstGeom prst="rect">
            <a:avLst/>
          </a:prstGeom>
          <a:noFill/>
        </p:spPr>
        <p:txBody>
          <a:bodyPr wrap="none" rtlCol="0">
            <a:spAutoFit/>
          </a:bodyPr>
          <a:lstStyle/>
          <a:p>
            <a:r>
              <a:rPr lang="en-US" dirty="0" smtClean="0">
                <a:solidFill>
                  <a:srgbClr val="FF0000"/>
                </a:solidFill>
              </a:rPr>
              <a:t>SM Signature</a:t>
            </a:r>
            <a:endParaRPr lang="en-US" dirty="0">
              <a:solidFill>
                <a:srgbClr val="FF0000"/>
              </a:solidFill>
            </a:endParaRPr>
          </a:p>
        </p:txBody>
      </p:sp>
      <p:sp>
        <p:nvSpPr>
          <p:cNvPr id="12" name="TextBox 11"/>
          <p:cNvSpPr txBox="1"/>
          <p:nvPr/>
        </p:nvSpPr>
        <p:spPr>
          <a:xfrm>
            <a:off x="3116582" y="3850303"/>
            <a:ext cx="1983941" cy="369332"/>
          </a:xfrm>
          <a:prstGeom prst="rect">
            <a:avLst/>
          </a:prstGeom>
          <a:noFill/>
        </p:spPr>
        <p:txBody>
          <a:bodyPr wrap="none" rtlCol="0">
            <a:spAutoFit/>
          </a:bodyPr>
          <a:lstStyle/>
          <a:p>
            <a:r>
              <a:rPr lang="en-US" b="1" dirty="0" smtClean="0">
                <a:ln>
                  <a:solidFill>
                    <a:schemeClr val="tx1"/>
                  </a:solidFill>
                </a:ln>
                <a:solidFill>
                  <a:srgbClr val="FFFF00"/>
                </a:solidFill>
              </a:rPr>
              <a:t>Merit Badge Name</a:t>
            </a:r>
            <a:endParaRPr lang="en-US" b="1" dirty="0">
              <a:ln>
                <a:solidFill>
                  <a:schemeClr val="tx1"/>
                </a:solidFill>
              </a:ln>
              <a:solidFill>
                <a:srgbClr val="FFFF00"/>
              </a:solidFill>
            </a:endParaRPr>
          </a:p>
        </p:txBody>
      </p:sp>
      <p:sp>
        <p:nvSpPr>
          <p:cNvPr id="13" name="TextBox 12"/>
          <p:cNvSpPr txBox="1"/>
          <p:nvPr/>
        </p:nvSpPr>
        <p:spPr>
          <a:xfrm>
            <a:off x="3116582" y="4100013"/>
            <a:ext cx="2016899" cy="369332"/>
          </a:xfrm>
          <a:prstGeom prst="rect">
            <a:avLst/>
          </a:prstGeom>
          <a:noFill/>
        </p:spPr>
        <p:txBody>
          <a:bodyPr wrap="none" rtlCol="0">
            <a:spAutoFit/>
          </a:bodyPr>
          <a:lstStyle/>
          <a:p>
            <a:r>
              <a:rPr lang="en-US" b="1" dirty="0" smtClean="0">
                <a:ln>
                  <a:solidFill>
                    <a:schemeClr val="tx1"/>
                  </a:solidFill>
                </a:ln>
                <a:solidFill>
                  <a:srgbClr val="FFFF00"/>
                </a:solidFill>
              </a:rPr>
              <a:t>Name of Counselor</a:t>
            </a:r>
            <a:endParaRPr lang="en-US" b="1" dirty="0">
              <a:ln>
                <a:solidFill>
                  <a:schemeClr val="tx1"/>
                </a:solidFill>
              </a:ln>
              <a:solidFill>
                <a:srgbClr val="FFFF00"/>
              </a:solidFill>
            </a:endParaRPr>
          </a:p>
        </p:txBody>
      </p:sp>
      <p:sp>
        <p:nvSpPr>
          <p:cNvPr id="14" name="TextBox 13"/>
          <p:cNvSpPr txBox="1"/>
          <p:nvPr/>
        </p:nvSpPr>
        <p:spPr>
          <a:xfrm>
            <a:off x="3430002" y="4543078"/>
            <a:ext cx="1325619" cy="646331"/>
          </a:xfrm>
          <a:prstGeom prst="rect">
            <a:avLst/>
          </a:prstGeom>
          <a:noFill/>
        </p:spPr>
        <p:txBody>
          <a:bodyPr wrap="none" rtlCol="0">
            <a:spAutoFit/>
          </a:bodyPr>
          <a:lstStyle/>
          <a:p>
            <a:pPr algn="ctr"/>
            <a:r>
              <a:rPr lang="en-US" b="1" dirty="0" smtClean="0">
                <a:ln>
                  <a:solidFill>
                    <a:schemeClr val="tx1"/>
                  </a:solidFill>
                </a:ln>
                <a:solidFill>
                  <a:srgbClr val="FFFF00"/>
                </a:solidFill>
              </a:rPr>
              <a:t>Contact</a:t>
            </a:r>
          </a:p>
          <a:p>
            <a:pPr algn="ctr"/>
            <a:r>
              <a:rPr lang="en-US" b="1" dirty="0" smtClean="0">
                <a:ln>
                  <a:solidFill>
                    <a:schemeClr val="tx1"/>
                  </a:solidFill>
                </a:ln>
                <a:solidFill>
                  <a:srgbClr val="FFFF00"/>
                </a:solidFill>
              </a:rPr>
              <a:t>Information</a:t>
            </a:r>
            <a:endParaRPr lang="en-US" b="1" dirty="0">
              <a:ln>
                <a:solidFill>
                  <a:schemeClr val="tx1"/>
                </a:solidFill>
              </a:ln>
              <a:solidFill>
                <a:srgbClr val="FFFF00"/>
              </a:solidFill>
            </a:endParaRPr>
          </a:p>
        </p:txBody>
      </p:sp>
      <p:sp>
        <p:nvSpPr>
          <p:cNvPr id="15" name="TextBox 14"/>
          <p:cNvSpPr txBox="1"/>
          <p:nvPr/>
        </p:nvSpPr>
        <p:spPr>
          <a:xfrm>
            <a:off x="9732295" y="2280737"/>
            <a:ext cx="2104073" cy="369332"/>
          </a:xfrm>
          <a:prstGeom prst="rect">
            <a:avLst/>
          </a:prstGeom>
          <a:noFill/>
        </p:spPr>
        <p:txBody>
          <a:bodyPr wrap="square" rtlCol="0">
            <a:spAutoFit/>
          </a:bodyPr>
          <a:lstStyle/>
          <a:p>
            <a:r>
              <a:rPr lang="en-US" b="1" dirty="0" smtClean="0">
                <a:ln>
                  <a:solidFill>
                    <a:schemeClr val="tx1"/>
                  </a:solidFill>
                </a:ln>
                <a:solidFill>
                  <a:srgbClr val="FFFF00"/>
                </a:solidFill>
              </a:rPr>
              <a:t>Advancement  Chair</a:t>
            </a:r>
            <a:endParaRPr lang="en-US" b="1" dirty="0">
              <a:ln>
                <a:solidFill>
                  <a:schemeClr val="tx1"/>
                </a:solidFill>
              </a:ln>
              <a:solidFill>
                <a:srgbClr val="FFFF00"/>
              </a:solidFill>
            </a:endParaRPr>
          </a:p>
        </p:txBody>
      </p:sp>
      <p:sp>
        <p:nvSpPr>
          <p:cNvPr id="16" name="TextBox 15"/>
          <p:cNvSpPr txBox="1"/>
          <p:nvPr/>
        </p:nvSpPr>
        <p:spPr>
          <a:xfrm>
            <a:off x="9759860" y="2700218"/>
            <a:ext cx="1359090" cy="369332"/>
          </a:xfrm>
          <a:prstGeom prst="rect">
            <a:avLst/>
          </a:prstGeom>
          <a:noFill/>
        </p:spPr>
        <p:txBody>
          <a:bodyPr wrap="none" rtlCol="0">
            <a:spAutoFit/>
          </a:bodyPr>
          <a:lstStyle/>
          <a:p>
            <a:r>
              <a:rPr lang="en-US" dirty="0" smtClean="0">
                <a:solidFill>
                  <a:srgbClr val="FF0000"/>
                </a:solidFill>
              </a:rPr>
              <a:t>Scoutmaster</a:t>
            </a:r>
            <a:endParaRPr lang="en-US" dirty="0">
              <a:solidFill>
                <a:srgbClr val="FF0000"/>
              </a:solidFill>
            </a:endParaRPr>
          </a:p>
        </p:txBody>
      </p:sp>
      <p:sp>
        <p:nvSpPr>
          <p:cNvPr id="18" name="TextBox 17"/>
          <p:cNvSpPr txBox="1"/>
          <p:nvPr/>
        </p:nvSpPr>
        <p:spPr>
          <a:xfrm>
            <a:off x="5182913" y="4375777"/>
            <a:ext cx="1983941" cy="369332"/>
          </a:xfrm>
          <a:prstGeom prst="rect">
            <a:avLst/>
          </a:prstGeom>
          <a:noFill/>
        </p:spPr>
        <p:txBody>
          <a:bodyPr wrap="none" rtlCol="0">
            <a:spAutoFit/>
          </a:bodyPr>
          <a:lstStyle/>
          <a:p>
            <a:r>
              <a:rPr lang="en-US" b="1" dirty="0" smtClean="0">
                <a:ln>
                  <a:solidFill>
                    <a:schemeClr val="tx1"/>
                  </a:solidFill>
                </a:ln>
                <a:solidFill>
                  <a:srgbClr val="00B0F0"/>
                </a:solidFill>
              </a:rPr>
              <a:t>Merit Badge Name</a:t>
            </a:r>
            <a:endParaRPr lang="en-US" b="1" dirty="0">
              <a:ln>
                <a:solidFill>
                  <a:schemeClr val="tx1"/>
                </a:solidFill>
              </a:ln>
              <a:solidFill>
                <a:srgbClr val="00B0F0"/>
              </a:solidFill>
            </a:endParaRPr>
          </a:p>
        </p:txBody>
      </p:sp>
      <p:sp>
        <p:nvSpPr>
          <p:cNvPr id="19" name="TextBox 18"/>
          <p:cNvSpPr txBox="1"/>
          <p:nvPr/>
        </p:nvSpPr>
        <p:spPr>
          <a:xfrm>
            <a:off x="7220198" y="4710152"/>
            <a:ext cx="1983941" cy="369332"/>
          </a:xfrm>
          <a:prstGeom prst="rect">
            <a:avLst/>
          </a:prstGeom>
          <a:noFill/>
        </p:spPr>
        <p:txBody>
          <a:bodyPr wrap="none" rtlCol="0">
            <a:spAutoFit/>
          </a:bodyPr>
          <a:lstStyle/>
          <a:p>
            <a:r>
              <a:rPr lang="en-US" b="1" dirty="0" smtClean="0">
                <a:ln>
                  <a:solidFill>
                    <a:schemeClr val="tx1"/>
                  </a:solidFill>
                </a:ln>
                <a:solidFill>
                  <a:srgbClr val="00B0F0"/>
                </a:solidFill>
              </a:rPr>
              <a:t>Merit Badge Name</a:t>
            </a:r>
            <a:endParaRPr lang="en-US" b="1" dirty="0">
              <a:ln>
                <a:solidFill>
                  <a:schemeClr val="tx1"/>
                </a:solidFill>
              </a:ln>
              <a:solidFill>
                <a:srgbClr val="00B0F0"/>
              </a:solidFill>
            </a:endParaRPr>
          </a:p>
        </p:txBody>
      </p:sp>
      <p:sp>
        <p:nvSpPr>
          <p:cNvPr id="20" name="TextBox 19"/>
          <p:cNvSpPr txBox="1"/>
          <p:nvPr/>
        </p:nvSpPr>
        <p:spPr>
          <a:xfrm>
            <a:off x="5775112" y="3775232"/>
            <a:ext cx="753732" cy="369332"/>
          </a:xfrm>
          <a:prstGeom prst="rect">
            <a:avLst/>
          </a:prstGeom>
          <a:noFill/>
        </p:spPr>
        <p:txBody>
          <a:bodyPr wrap="none" rtlCol="0">
            <a:spAutoFit/>
          </a:bodyPr>
          <a:lstStyle/>
          <a:p>
            <a:r>
              <a:rPr lang="en-US" b="1" dirty="0" smtClean="0">
                <a:ln>
                  <a:solidFill>
                    <a:schemeClr val="tx1"/>
                  </a:solidFill>
                </a:ln>
                <a:solidFill>
                  <a:srgbClr val="00B0F0"/>
                </a:solidFill>
              </a:rPr>
              <a:t>Name</a:t>
            </a:r>
            <a:endParaRPr lang="en-US" b="1" dirty="0">
              <a:ln>
                <a:solidFill>
                  <a:schemeClr val="tx1"/>
                </a:solidFill>
              </a:ln>
              <a:solidFill>
                <a:srgbClr val="00B0F0"/>
              </a:solidFill>
            </a:endParaRPr>
          </a:p>
        </p:txBody>
      </p:sp>
      <p:sp>
        <p:nvSpPr>
          <p:cNvPr id="21" name="TextBox 20"/>
          <p:cNvSpPr txBox="1"/>
          <p:nvPr/>
        </p:nvSpPr>
        <p:spPr>
          <a:xfrm>
            <a:off x="7797946" y="3775232"/>
            <a:ext cx="753732" cy="369332"/>
          </a:xfrm>
          <a:prstGeom prst="rect">
            <a:avLst/>
          </a:prstGeom>
          <a:noFill/>
        </p:spPr>
        <p:txBody>
          <a:bodyPr wrap="none" rtlCol="0">
            <a:spAutoFit/>
          </a:bodyPr>
          <a:lstStyle/>
          <a:p>
            <a:r>
              <a:rPr lang="en-US" b="1" dirty="0" smtClean="0">
                <a:ln>
                  <a:solidFill>
                    <a:schemeClr val="tx1"/>
                  </a:solidFill>
                </a:ln>
                <a:solidFill>
                  <a:srgbClr val="00B0F0"/>
                </a:solidFill>
              </a:rPr>
              <a:t>Name</a:t>
            </a:r>
            <a:endParaRPr lang="en-US" b="1" dirty="0">
              <a:ln>
                <a:solidFill>
                  <a:schemeClr val="tx1"/>
                </a:solidFill>
              </a:ln>
              <a:solidFill>
                <a:srgbClr val="00B0F0"/>
              </a:solidFill>
            </a:endParaRPr>
          </a:p>
        </p:txBody>
      </p:sp>
      <p:sp>
        <p:nvSpPr>
          <p:cNvPr id="22" name="TextBox 21"/>
          <p:cNvSpPr txBox="1"/>
          <p:nvPr/>
        </p:nvSpPr>
        <p:spPr>
          <a:xfrm>
            <a:off x="9788355" y="3118783"/>
            <a:ext cx="1093313" cy="369332"/>
          </a:xfrm>
          <a:prstGeom prst="rect">
            <a:avLst/>
          </a:prstGeom>
          <a:noFill/>
        </p:spPr>
        <p:txBody>
          <a:bodyPr wrap="none" rtlCol="0">
            <a:spAutoFit/>
          </a:bodyPr>
          <a:lstStyle/>
          <a:p>
            <a:r>
              <a:rPr lang="en-US" b="1" dirty="0" smtClean="0">
                <a:ln>
                  <a:solidFill>
                    <a:schemeClr val="tx1"/>
                  </a:solidFill>
                </a:ln>
                <a:solidFill>
                  <a:srgbClr val="00B0F0"/>
                </a:solidFill>
              </a:rPr>
              <a:t>Applicant</a:t>
            </a:r>
            <a:endParaRPr lang="en-US" b="1" dirty="0">
              <a:ln>
                <a:solidFill>
                  <a:schemeClr val="tx1"/>
                </a:solidFill>
              </a:ln>
              <a:solidFill>
                <a:srgbClr val="00B0F0"/>
              </a:solidFill>
            </a:endParaRPr>
          </a:p>
        </p:txBody>
      </p:sp>
      <p:sp>
        <p:nvSpPr>
          <p:cNvPr id="23" name="TextBox 22"/>
          <p:cNvSpPr txBox="1"/>
          <p:nvPr/>
        </p:nvSpPr>
        <p:spPr>
          <a:xfrm>
            <a:off x="7268072" y="1011803"/>
            <a:ext cx="1969578" cy="1323439"/>
          </a:xfrm>
          <a:prstGeom prst="rect">
            <a:avLst/>
          </a:prstGeom>
          <a:noFill/>
        </p:spPr>
        <p:txBody>
          <a:bodyPr wrap="none" rtlCol="0">
            <a:spAutoFit/>
          </a:bodyPr>
          <a:lstStyle/>
          <a:p>
            <a:r>
              <a:rPr lang="en-US" sz="1600" b="1" dirty="0" smtClean="0">
                <a:ln>
                  <a:solidFill>
                    <a:schemeClr val="tx1"/>
                  </a:solidFill>
                </a:ln>
                <a:solidFill>
                  <a:srgbClr val="00B0F0"/>
                </a:solidFill>
              </a:rPr>
              <a:t>Address</a:t>
            </a:r>
          </a:p>
          <a:p>
            <a:r>
              <a:rPr lang="en-US" sz="1600" b="1" dirty="0" smtClean="0">
                <a:ln>
                  <a:solidFill>
                    <a:schemeClr val="tx1"/>
                  </a:solidFill>
                </a:ln>
                <a:solidFill>
                  <a:srgbClr val="00B0F0"/>
                </a:solidFill>
              </a:rPr>
              <a:t>City</a:t>
            </a:r>
          </a:p>
          <a:p>
            <a:r>
              <a:rPr lang="en-US" sz="1600" b="1" dirty="0" smtClean="0">
                <a:ln>
                  <a:solidFill>
                    <a:schemeClr val="tx1"/>
                  </a:solidFill>
                </a:ln>
                <a:solidFill>
                  <a:srgbClr val="00B0F0"/>
                </a:solidFill>
              </a:rPr>
              <a:t>Boy Scout/Troop 116</a:t>
            </a:r>
          </a:p>
          <a:p>
            <a:r>
              <a:rPr lang="en-US" sz="1600" b="1" dirty="0" smtClean="0">
                <a:ln>
                  <a:solidFill>
                    <a:schemeClr val="tx1"/>
                  </a:solidFill>
                </a:ln>
                <a:solidFill>
                  <a:srgbClr val="00B0F0"/>
                </a:solidFill>
              </a:rPr>
              <a:t>Sasquatch</a:t>
            </a:r>
          </a:p>
          <a:p>
            <a:r>
              <a:rPr lang="en-US" sz="1600" b="1" dirty="0" smtClean="0">
                <a:ln>
                  <a:solidFill>
                    <a:schemeClr val="tx1"/>
                  </a:solidFill>
                </a:ln>
                <a:solidFill>
                  <a:srgbClr val="00B0F0"/>
                </a:solidFill>
              </a:rPr>
              <a:t>Cascade Pacific</a:t>
            </a:r>
            <a:endParaRPr lang="en-US" sz="1600" b="1" dirty="0">
              <a:ln>
                <a:solidFill>
                  <a:schemeClr val="tx1"/>
                </a:solidFill>
              </a:ln>
              <a:solidFill>
                <a:srgbClr val="00B0F0"/>
              </a:solidFill>
            </a:endParaRPr>
          </a:p>
        </p:txBody>
      </p:sp>
      <p:sp>
        <p:nvSpPr>
          <p:cNvPr id="24" name="TextBox 23"/>
          <p:cNvSpPr txBox="1"/>
          <p:nvPr/>
        </p:nvSpPr>
        <p:spPr>
          <a:xfrm>
            <a:off x="7199542" y="4143455"/>
            <a:ext cx="1969578" cy="338554"/>
          </a:xfrm>
          <a:prstGeom prst="rect">
            <a:avLst/>
          </a:prstGeom>
          <a:noFill/>
        </p:spPr>
        <p:txBody>
          <a:bodyPr wrap="none" rtlCol="0">
            <a:spAutoFit/>
          </a:bodyPr>
          <a:lstStyle/>
          <a:p>
            <a:r>
              <a:rPr lang="en-US" sz="1600" b="1" dirty="0" smtClean="0">
                <a:ln>
                  <a:solidFill>
                    <a:schemeClr val="tx1"/>
                  </a:solidFill>
                </a:ln>
                <a:solidFill>
                  <a:srgbClr val="00B0F0"/>
                </a:solidFill>
              </a:rPr>
              <a:t>Boy Scout/Troop 116</a:t>
            </a:r>
          </a:p>
        </p:txBody>
      </p:sp>
      <p:sp>
        <p:nvSpPr>
          <p:cNvPr id="27" name="TextBox 26"/>
          <p:cNvSpPr txBox="1"/>
          <p:nvPr/>
        </p:nvSpPr>
        <p:spPr>
          <a:xfrm>
            <a:off x="9759860" y="3956840"/>
            <a:ext cx="2056797" cy="461665"/>
          </a:xfrm>
          <a:prstGeom prst="rect">
            <a:avLst/>
          </a:prstGeom>
          <a:noFill/>
        </p:spPr>
        <p:txBody>
          <a:bodyPr wrap="square" rtlCol="0">
            <a:spAutoFit/>
          </a:bodyPr>
          <a:lstStyle/>
          <a:p>
            <a:r>
              <a:rPr lang="en-US" sz="2400" b="1" dirty="0" smtClean="0">
                <a:ln>
                  <a:solidFill>
                    <a:schemeClr val="tx1"/>
                  </a:solidFill>
                </a:ln>
                <a:solidFill>
                  <a:srgbClr val="00B050"/>
                </a:solidFill>
              </a:rPr>
              <a:t>MBC</a:t>
            </a:r>
            <a:endParaRPr lang="en-US" sz="2400" b="1" dirty="0">
              <a:ln>
                <a:solidFill>
                  <a:schemeClr val="tx1"/>
                </a:solidFill>
              </a:ln>
              <a:solidFill>
                <a:srgbClr val="00B050"/>
              </a:solidFill>
            </a:endParaRPr>
          </a:p>
        </p:txBody>
      </p:sp>
      <p:sp>
        <p:nvSpPr>
          <p:cNvPr id="28" name="TextBox 27"/>
          <p:cNvSpPr txBox="1"/>
          <p:nvPr/>
        </p:nvSpPr>
        <p:spPr>
          <a:xfrm>
            <a:off x="5153628" y="5245232"/>
            <a:ext cx="2056797" cy="461665"/>
          </a:xfrm>
          <a:prstGeom prst="rect">
            <a:avLst/>
          </a:prstGeom>
          <a:noFill/>
        </p:spPr>
        <p:txBody>
          <a:bodyPr wrap="square" rtlCol="0">
            <a:spAutoFit/>
          </a:bodyPr>
          <a:lstStyle/>
          <a:p>
            <a:r>
              <a:rPr lang="en-US" sz="2400" b="1" dirty="0" smtClean="0">
                <a:ln>
                  <a:solidFill>
                    <a:schemeClr val="tx1"/>
                  </a:solidFill>
                </a:ln>
                <a:solidFill>
                  <a:srgbClr val="00B050"/>
                </a:solidFill>
              </a:rPr>
              <a:t>MBC Signature</a:t>
            </a:r>
            <a:endParaRPr lang="en-US" sz="2400" b="1" dirty="0">
              <a:ln>
                <a:solidFill>
                  <a:schemeClr val="tx1"/>
                </a:solidFill>
              </a:ln>
              <a:solidFill>
                <a:srgbClr val="00B050"/>
              </a:solidFill>
            </a:endParaRPr>
          </a:p>
        </p:txBody>
      </p:sp>
      <p:sp>
        <p:nvSpPr>
          <p:cNvPr id="29" name="TextBox 28"/>
          <p:cNvSpPr txBox="1"/>
          <p:nvPr/>
        </p:nvSpPr>
        <p:spPr>
          <a:xfrm>
            <a:off x="5740449" y="4803696"/>
            <a:ext cx="2244754" cy="461665"/>
          </a:xfrm>
          <a:prstGeom prst="rect">
            <a:avLst/>
          </a:prstGeom>
          <a:noFill/>
        </p:spPr>
        <p:txBody>
          <a:bodyPr wrap="square" rtlCol="0">
            <a:spAutoFit/>
          </a:bodyPr>
          <a:lstStyle/>
          <a:p>
            <a:r>
              <a:rPr lang="en-US" sz="2400" b="1" dirty="0" smtClean="0">
                <a:ln>
                  <a:solidFill>
                    <a:schemeClr val="tx1"/>
                  </a:solidFill>
                </a:ln>
                <a:solidFill>
                  <a:srgbClr val="00B050"/>
                </a:solidFill>
              </a:rPr>
              <a:t>Date</a:t>
            </a:r>
            <a:endParaRPr lang="en-US" sz="2400" b="1" dirty="0">
              <a:ln>
                <a:solidFill>
                  <a:schemeClr val="tx1"/>
                </a:solidFill>
              </a:ln>
              <a:solidFill>
                <a:srgbClr val="00B050"/>
              </a:solidFill>
            </a:endParaRPr>
          </a:p>
        </p:txBody>
      </p:sp>
      <p:sp>
        <p:nvSpPr>
          <p:cNvPr id="31" name="TextBox 30"/>
          <p:cNvSpPr txBox="1"/>
          <p:nvPr/>
        </p:nvSpPr>
        <p:spPr>
          <a:xfrm>
            <a:off x="7842174" y="5126832"/>
            <a:ext cx="2244754" cy="461665"/>
          </a:xfrm>
          <a:prstGeom prst="rect">
            <a:avLst/>
          </a:prstGeom>
          <a:noFill/>
        </p:spPr>
        <p:txBody>
          <a:bodyPr wrap="square" rtlCol="0">
            <a:spAutoFit/>
          </a:bodyPr>
          <a:lstStyle/>
          <a:p>
            <a:r>
              <a:rPr lang="en-US" sz="2400" b="1" dirty="0" smtClean="0">
                <a:ln>
                  <a:solidFill>
                    <a:schemeClr val="tx1"/>
                  </a:solidFill>
                </a:ln>
                <a:solidFill>
                  <a:srgbClr val="00B050"/>
                </a:solidFill>
              </a:rPr>
              <a:t>Date</a:t>
            </a:r>
            <a:endParaRPr lang="en-US" sz="2400" b="1" dirty="0">
              <a:ln>
                <a:solidFill>
                  <a:schemeClr val="tx1"/>
                </a:solidFill>
              </a:ln>
              <a:solidFill>
                <a:srgbClr val="00B050"/>
              </a:solidFill>
            </a:endParaRPr>
          </a:p>
        </p:txBody>
      </p:sp>
      <p:sp>
        <p:nvSpPr>
          <p:cNvPr id="32" name="TextBox 31"/>
          <p:cNvSpPr txBox="1"/>
          <p:nvPr/>
        </p:nvSpPr>
        <p:spPr>
          <a:xfrm>
            <a:off x="5490561" y="1407378"/>
            <a:ext cx="1521442" cy="1200329"/>
          </a:xfrm>
          <a:prstGeom prst="rect">
            <a:avLst/>
          </a:prstGeom>
          <a:noFill/>
        </p:spPr>
        <p:txBody>
          <a:bodyPr wrap="none" rtlCol="0">
            <a:spAutoFit/>
          </a:bodyPr>
          <a:lstStyle/>
          <a:p>
            <a:pPr algn="ctr"/>
            <a:r>
              <a:rPr lang="en-US" dirty="0" smtClean="0">
                <a:ln>
                  <a:solidFill>
                    <a:schemeClr val="tx1"/>
                  </a:solidFill>
                </a:ln>
                <a:solidFill>
                  <a:srgbClr val="00B050"/>
                </a:solidFill>
              </a:rPr>
              <a:t>Track Progress</a:t>
            </a:r>
          </a:p>
          <a:p>
            <a:pPr algn="ctr"/>
            <a:r>
              <a:rPr lang="en-US" dirty="0" smtClean="0">
                <a:ln>
                  <a:solidFill>
                    <a:schemeClr val="tx1"/>
                  </a:solidFill>
                </a:ln>
                <a:solidFill>
                  <a:srgbClr val="00B050"/>
                </a:solidFill>
              </a:rPr>
              <a:t>Requirement</a:t>
            </a:r>
          </a:p>
          <a:p>
            <a:pPr algn="ctr"/>
            <a:r>
              <a:rPr lang="en-US" dirty="0" smtClean="0">
                <a:ln>
                  <a:solidFill>
                    <a:schemeClr val="tx1"/>
                  </a:solidFill>
                </a:ln>
                <a:solidFill>
                  <a:srgbClr val="00B050"/>
                </a:solidFill>
              </a:rPr>
              <a:t>Date</a:t>
            </a:r>
          </a:p>
          <a:p>
            <a:pPr algn="ctr"/>
            <a:r>
              <a:rPr lang="en-US" dirty="0" smtClean="0">
                <a:ln>
                  <a:solidFill>
                    <a:schemeClr val="tx1"/>
                  </a:solidFill>
                </a:ln>
                <a:solidFill>
                  <a:srgbClr val="00B050"/>
                </a:solidFill>
              </a:rPr>
              <a:t>Initials</a:t>
            </a:r>
            <a:endParaRPr lang="en-US" dirty="0">
              <a:ln>
                <a:solidFill>
                  <a:schemeClr val="tx1"/>
                </a:solidFill>
              </a:ln>
              <a:solidFill>
                <a:srgbClr val="00B050"/>
              </a:solidFill>
            </a:endParaRPr>
          </a:p>
        </p:txBody>
      </p:sp>
      <p:sp>
        <p:nvSpPr>
          <p:cNvPr id="33" name="TextBox 32"/>
          <p:cNvSpPr txBox="1"/>
          <p:nvPr/>
        </p:nvSpPr>
        <p:spPr>
          <a:xfrm>
            <a:off x="9782859" y="3535463"/>
            <a:ext cx="630302" cy="369332"/>
          </a:xfrm>
          <a:prstGeom prst="rect">
            <a:avLst/>
          </a:prstGeom>
          <a:noFill/>
        </p:spPr>
        <p:txBody>
          <a:bodyPr wrap="none" rtlCol="0">
            <a:spAutoFit/>
          </a:bodyPr>
          <a:lstStyle/>
          <a:p>
            <a:pPr algn="ctr"/>
            <a:r>
              <a:rPr lang="en-US" dirty="0" smtClean="0">
                <a:ln>
                  <a:solidFill>
                    <a:schemeClr val="tx1"/>
                  </a:solidFill>
                </a:ln>
                <a:solidFill>
                  <a:srgbClr val="00B050"/>
                </a:solidFill>
              </a:rPr>
              <a:t>MBC</a:t>
            </a:r>
          </a:p>
        </p:txBody>
      </p:sp>
      <p:sp>
        <p:nvSpPr>
          <p:cNvPr id="35" name="TextBox 34"/>
          <p:cNvSpPr txBox="1"/>
          <p:nvPr/>
        </p:nvSpPr>
        <p:spPr>
          <a:xfrm>
            <a:off x="9410423" y="1838462"/>
            <a:ext cx="2425945" cy="523220"/>
          </a:xfrm>
          <a:prstGeom prst="rect">
            <a:avLst/>
          </a:prstGeom>
          <a:noFill/>
        </p:spPr>
        <p:txBody>
          <a:bodyPr wrap="square" rtlCol="0">
            <a:spAutoFit/>
          </a:bodyPr>
          <a:lstStyle/>
          <a:p>
            <a:r>
              <a:rPr lang="en-US" sz="2800" b="1" u="sng" dirty="0" smtClean="0"/>
              <a:t>Order and Role</a:t>
            </a:r>
            <a:endParaRPr lang="en-US" sz="2800" b="1" u="sng" dirty="0"/>
          </a:p>
        </p:txBody>
      </p:sp>
      <p:sp>
        <p:nvSpPr>
          <p:cNvPr id="36" name="TextBox 35"/>
          <p:cNvSpPr txBox="1"/>
          <p:nvPr/>
        </p:nvSpPr>
        <p:spPr>
          <a:xfrm>
            <a:off x="9377733" y="2227251"/>
            <a:ext cx="901307" cy="461665"/>
          </a:xfrm>
          <a:prstGeom prst="rect">
            <a:avLst/>
          </a:prstGeom>
          <a:noFill/>
        </p:spPr>
        <p:txBody>
          <a:bodyPr wrap="square" rtlCol="0">
            <a:spAutoFit/>
          </a:bodyPr>
          <a:lstStyle/>
          <a:p>
            <a:r>
              <a:rPr lang="en-US" sz="2400" b="1" dirty="0" smtClean="0"/>
              <a:t>1.</a:t>
            </a:r>
            <a:endParaRPr lang="en-US" sz="2400" b="1" dirty="0"/>
          </a:p>
        </p:txBody>
      </p:sp>
      <p:sp>
        <p:nvSpPr>
          <p:cNvPr id="37" name="TextBox 36"/>
          <p:cNvSpPr txBox="1"/>
          <p:nvPr/>
        </p:nvSpPr>
        <p:spPr>
          <a:xfrm>
            <a:off x="9377733" y="2607226"/>
            <a:ext cx="901307" cy="461665"/>
          </a:xfrm>
          <a:prstGeom prst="rect">
            <a:avLst/>
          </a:prstGeom>
          <a:noFill/>
        </p:spPr>
        <p:txBody>
          <a:bodyPr wrap="square" rtlCol="0">
            <a:spAutoFit/>
          </a:bodyPr>
          <a:lstStyle/>
          <a:p>
            <a:r>
              <a:rPr lang="en-US" sz="2400" b="1" dirty="0"/>
              <a:t>2</a:t>
            </a:r>
            <a:r>
              <a:rPr lang="en-US" sz="2400" b="1" dirty="0" smtClean="0"/>
              <a:t>.</a:t>
            </a:r>
            <a:endParaRPr lang="en-US" sz="2400" b="1" dirty="0"/>
          </a:p>
        </p:txBody>
      </p:sp>
      <p:sp>
        <p:nvSpPr>
          <p:cNvPr id="38" name="TextBox 37"/>
          <p:cNvSpPr txBox="1"/>
          <p:nvPr/>
        </p:nvSpPr>
        <p:spPr>
          <a:xfrm>
            <a:off x="9392501" y="3049703"/>
            <a:ext cx="901307" cy="461665"/>
          </a:xfrm>
          <a:prstGeom prst="rect">
            <a:avLst/>
          </a:prstGeom>
          <a:noFill/>
        </p:spPr>
        <p:txBody>
          <a:bodyPr wrap="square" rtlCol="0">
            <a:spAutoFit/>
          </a:bodyPr>
          <a:lstStyle/>
          <a:p>
            <a:r>
              <a:rPr lang="en-US" sz="2400" b="1" dirty="0"/>
              <a:t>3</a:t>
            </a:r>
            <a:r>
              <a:rPr lang="en-US" sz="2400" b="1" dirty="0" smtClean="0"/>
              <a:t>.</a:t>
            </a:r>
            <a:endParaRPr lang="en-US" sz="2400" b="1" dirty="0"/>
          </a:p>
        </p:txBody>
      </p:sp>
      <p:sp>
        <p:nvSpPr>
          <p:cNvPr id="39" name="TextBox 38"/>
          <p:cNvSpPr txBox="1"/>
          <p:nvPr/>
        </p:nvSpPr>
        <p:spPr>
          <a:xfrm>
            <a:off x="9376313" y="3475323"/>
            <a:ext cx="901307" cy="461665"/>
          </a:xfrm>
          <a:prstGeom prst="rect">
            <a:avLst/>
          </a:prstGeom>
          <a:noFill/>
        </p:spPr>
        <p:txBody>
          <a:bodyPr wrap="square" rtlCol="0">
            <a:spAutoFit/>
          </a:bodyPr>
          <a:lstStyle/>
          <a:p>
            <a:r>
              <a:rPr lang="en-US" sz="2400" b="1" dirty="0"/>
              <a:t>4</a:t>
            </a:r>
            <a:r>
              <a:rPr lang="en-US" sz="2400" b="1" dirty="0" smtClean="0"/>
              <a:t>.</a:t>
            </a:r>
            <a:endParaRPr lang="en-US" sz="2400" b="1" dirty="0"/>
          </a:p>
        </p:txBody>
      </p:sp>
      <p:sp>
        <p:nvSpPr>
          <p:cNvPr id="40" name="TextBox 39"/>
          <p:cNvSpPr txBox="1"/>
          <p:nvPr/>
        </p:nvSpPr>
        <p:spPr>
          <a:xfrm>
            <a:off x="9392501" y="3952143"/>
            <a:ext cx="901307" cy="461665"/>
          </a:xfrm>
          <a:prstGeom prst="rect">
            <a:avLst/>
          </a:prstGeom>
          <a:noFill/>
        </p:spPr>
        <p:txBody>
          <a:bodyPr wrap="square" rtlCol="0">
            <a:spAutoFit/>
          </a:bodyPr>
          <a:lstStyle/>
          <a:p>
            <a:r>
              <a:rPr lang="en-US" sz="2400" b="1" dirty="0" smtClean="0"/>
              <a:t>5.</a:t>
            </a:r>
            <a:endParaRPr lang="en-US" sz="2400" b="1" dirty="0"/>
          </a:p>
        </p:txBody>
      </p:sp>
    </p:spTree>
    <p:extLst>
      <p:ext uri="{BB962C8B-B14F-4D97-AF65-F5344CB8AC3E}">
        <p14:creationId xmlns:p14="http://schemas.microsoft.com/office/powerpoint/2010/main" val="1192864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additive="base">
                                        <p:cTn id="17" dur="500" fill="hold"/>
                                        <p:tgtEl>
                                          <p:spTgt spid="29"/>
                                        </p:tgtEl>
                                        <p:attrNameLst>
                                          <p:attrName>ppt_x</p:attrName>
                                        </p:attrNameLst>
                                      </p:cBhvr>
                                      <p:tavLst>
                                        <p:tav tm="0">
                                          <p:val>
                                            <p:strVal val="#ppt_x"/>
                                          </p:val>
                                        </p:tav>
                                        <p:tav tm="100000">
                                          <p:val>
                                            <p:strVal val="#ppt_x"/>
                                          </p:val>
                                        </p:tav>
                                      </p:tavLst>
                                    </p:anim>
                                    <p:anim calcmode="lin" valueType="num">
                                      <p:cBhvr additive="base">
                                        <p:cTn id="1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additive="base">
                                        <p:cTn id="23" dur="500" fill="hold"/>
                                        <p:tgtEl>
                                          <p:spTgt spid="31"/>
                                        </p:tgtEl>
                                        <p:attrNameLst>
                                          <p:attrName>ppt_x</p:attrName>
                                        </p:attrNameLst>
                                      </p:cBhvr>
                                      <p:tavLst>
                                        <p:tav tm="0">
                                          <p:val>
                                            <p:strVal val="#ppt_x"/>
                                          </p:val>
                                        </p:tav>
                                        <p:tav tm="100000">
                                          <p:val>
                                            <p:strVal val="#ppt_x"/>
                                          </p:val>
                                        </p:tav>
                                      </p:tavLst>
                                    </p:anim>
                                    <p:anim calcmode="lin" valueType="num">
                                      <p:cBhvr additive="base">
                                        <p:cTn id="24"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500" fill="hold"/>
                                        <p:tgtEl>
                                          <p:spTgt spid="28"/>
                                        </p:tgtEl>
                                        <p:attrNameLst>
                                          <p:attrName>ppt_x</p:attrName>
                                        </p:attrNameLst>
                                      </p:cBhvr>
                                      <p:tavLst>
                                        <p:tav tm="0">
                                          <p:val>
                                            <p:strVal val="#ppt_x"/>
                                          </p:val>
                                        </p:tav>
                                        <p:tav tm="100000">
                                          <p:val>
                                            <p:strVal val="#ppt_x"/>
                                          </p:val>
                                        </p:tav>
                                      </p:tavLst>
                                    </p:anim>
                                    <p:anim calcmode="lin" valueType="num">
                                      <p:cBhvr additive="base">
                                        <p:cTn id="30"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1" grpId="0"/>
      <p:bldP spid="4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6852" y="400049"/>
            <a:ext cx="6088108" cy="31117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6852" y="3544524"/>
            <a:ext cx="6088108" cy="3044054"/>
          </a:xfrm>
          <a:prstGeom prst="rect">
            <a:avLst/>
          </a:prstGeom>
        </p:spPr>
      </p:pic>
      <p:sp>
        <p:nvSpPr>
          <p:cNvPr id="4" name="TextBox 3"/>
          <p:cNvSpPr txBox="1"/>
          <p:nvPr/>
        </p:nvSpPr>
        <p:spPr>
          <a:xfrm>
            <a:off x="434880" y="400049"/>
            <a:ext cx="4850674" cy="523220"/>
          </a:xfrm>
          <a:prstGeom prst="rect">
            <a:avLst/>
          </a:prstGeom>
          <a:noFill/>
        </p:spPr>
        <p:txBody>
          <a:bodyPr wrap="square" rtlCol="0">
            <a:spAutoFit/>
          </a:bodyPr>
          <a:lstStyle/>
          <a:p>
            <a:r>
              <a:rPr lang="en-US" sz="2800" b="1" dirty="0" smtClean="0"/>
              <a:t>Blue Card – Front</a:t>
            </a:r>
            <a:endParaRPr lang="en-US" sz="2800" b="1" dirty="0"/>
          </a:p>
        </p:txBody>
      </p:sp>
      <p:sp>
        <p:nvSpPr>
          <p:cNvPr id="5" name="TextBox 4"/>
          <p:cNvSpPr txBox="1"/>
          <p:nvPr/>
        </p:nvSpPr>
        <p:spPr>
          <a:xfrm>
            <a:off x="434880" y="3913351"/>
            <a:ext cx="4850674" cy="523220"/>
          </a:xfrm>
          <a:prstGeom prst="rect">
            <a:avLst/>
          </a:prstGeom>
          <a:noFill/>
        </p:spPr>
        <p:txBody>
          <a:bodyPr wrap="square" rtlCol="0">
            <a:spAutoFit/>
          </a:bodyPr>
          <a:lstStyle/>
          <a:p>
            <a:r>
              <a:rPr lang="en-US" sz="2800" b="1" dirty="0" smtClean="0"/>
              <a:t>Blue Card – </a:t>
            </a:r>
            <a:r>
              <a:rPr lang="en-US" sz="2800" b="1" dirty="0" smtClean="0"/>
              <a:t>Back</a:t>
            </a:r>
            <a:endParaRPr lang="en-US" sz="2800" b="1" dirty="0"/>
          </a:p>
        </p:txBody>
      </p:sp>
      <p:cxnSp>
        <p:nvCxnSpPr>
          <p:cNvPr id="6" name="Straight Connector 5"/>
          <p:cNvCxnSpPr/>
          <p:nvPr/>
        </p:nvCxnSpPr>
        <p:spPr>
          <a:xfrm>
            <a:off x="5153844" y="400049"/>
            <a:ext cx="8706"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199544" y="400049"/>
            <a:ext cx="10881" cy="6198054"/>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127196" y="3511749"/>
            <a:ext cx="6077764"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858809" y="738603"/>
            <a:ext cx="1057275" cy="369332"/>
          </a:xfrm>
          <a:prstGeom prst="rect">
            <a:avLst/>
          </a:prstGeom>
          <a:noFill/>
        </p:spPr>
        <p:txBody>
          <a:bodyPr wrap="square" rtlCol="0">
            <a:spAutoFit/>
          </a:bodyPr>
          <a:lstStyle/>
          <a:p>
            <a:r>
              <a:rPr lang="en-US" b="1" dirty="0" smtClean="0">
                <a:ln>
                  <a:solidFill>
                    <a:schemeClr val="tx1"/>
                  </a:solidFill>
                </a:ln>
                <a:solidFill>
                  <a:srgbClr val="FFFF00"/>
                </a:solidFill>
              </a:rPr>
              <a:t>Name</a:t>
            </a:r>
            <a:endParaRPr lang="en-US" b="1" dirty="0">
              <a:ln>
                <a:solidFill>
                  <a:schemeClr val="tx1"/>
                </a:solidFill>
              </a:ln>
              <a:solidFill>
                <a:srgbClr val="FFFF00"/>
              </a:solidFill>
            </a:endParaRPr>
          </a:p>
        </p:txBody>
      </p:sp>
      <p:sp>
        <p:nvSpPr>
          <p:cNvPr id="9" name="TextBox 8"/>
          <p:cNvSpPr txBox="1"/>
          <p:nvPr/>
        </p:nvSpPr>
        <p:spPr>
          <a:xfrm>
            <a:off x="7226195" y="2400300"/>
            <a:ext cx="625684" cy="369332"/>
          </a:xfrm>
          <a:prstGeom prst="rect">
            <a:avLst/>
          </a:prstGeom>
          <a:noFill/>
        </p:spPr>
        <p:txBody>
          <a:bodyPr wrap="none" rtlCol="0">
            <a:spAutoFit/>
          </a:bodyPr>
          <a:lstStyle/>
          <a:p>
            <a:r>
              <a:rPr lang="en-US" dirty="0" smtClean="0">
                <a:solidFill>
                  <a:srgbClr val="FF0000"/>
                </a:solidFill>
              </a:rPr>
              <a:t>Date</a:t>
            </a:r>
            <a:endParaRPr lang="en-US" dirty="0">
              <a:solidFill>
                <a:srgbClr val="FF0000"/>
              </a:solidFill>
            </a:endParaRPr>
          </a:p>
        </p:txBody>
      </p:sp>
      <p:sp>
        <p:nvSpPr>
          <p:cNvPr id="11" name="TextBox 10"/>
          <p:cNvSpPr txBox="1"/>
          <p:nvPr/>
        </p:nvSpPr>
        <p:spPr>
          <a:xfrm>
            <a:off x="7851879" y="2400300"/>
            <a:ext cx="1429879" cy="369332"/>
          </a:xfrm>
          <a:prstGeom prst="rect">
            <a:avLst/>
          </a:prstGeom>
          <a:noFill/>
        </p:spPr>
        <p:txBody>
          <a:bodyPr wrap="none" rtlCol="0">
            <a:spAutoFit/>
          </a:bodyPr>
          <a:lstStyle/>
          <a:p>
            <a:r>
              <a:rPr lang="en-US" dirty="0" smtClean="0">
                <a:solidFill>
                  <a:srgbClr val="FF0000"/>
                </a:solidFill>
              </a:rPr>
              <a:t>SM Signature</a:t>
            </a:r>
            <a:endParaRPr lang="en-US" dirty="0">
              <a:solidFill>
                <a:srgbClr val="FF0000"/>
              </a:solidFill>
            </a:endParaRPr>
          </a:p>
        </p:txBody>
      </p:sp>
      <p:sp>
        <p:nvSpPr>
          <p:cNvPr id="12" name="TextBox 11"/>
          <p:cNvSpPr txBox="1"/>
          <p:nvPr/>
        </p:nvSpPr>
        <p:spPr>
          <a:xfrm>
            <a:off x="3116582" y="3850303"/>
            <a:ext cx="1983941" cy="369332"/>
          </a:xfrm>
          <a:prstGeom prst="rect">
            <a:avLst/>
          </a:prstGeom>
          <a:noFill/>
        </p:spPr>
        <p:txBody>
          <a:bodyPr wrap="none" rtlCol="0">
            <a:spAutoFit/>
          </a:bodyPr>
          <a:lstStyle/>
          <a:p>
            <a:r>
              <a:rPr lang="en-US" b="1" dirty="0" smtClean="0">
                <a:ln>
                  <a:solidFill>
                    <a:schemeClr val="tx1"/>
                  </a:solidFill>
                </a:ln>
                <a:solidFill>
                  <a:srgbClr val="FFFF00"/>
                </a:solidFill>
              </a:rPr>
              <a:t>Merit Badge Name</a:t>
            </a:r>
            <a:endParaRPr lang="en-US" b="1" dirty="0">
              <a:ln>
                <a:solidFill>
                  <a:schemeClr val="tx1"/>
                </a:solidFill>
              </a:ln>
              <a:solidFill>
                <a:srgbClr val="FFFF00"/>
              </a:solidFill>
            </a:endParaRPr>
          </a:p>
        </p:txBody>
      </p:sp>
      <p:sp>
        <p:nvSpPr>
          <p:cNvPr id="13" name="TextBox 12"/>
          <p:cNvSpPr txBox="1"/>
          <p:nvPr/>
        </p:nvSpPr>
        <p:spPr>
          <a:xfrm>
            <a:off x="3116582" y="4100013"/>
            <a:ext cx="2016899" cy="369332"/>
          </a:xfrm>
          <a:prstGeom prst="rect">
            <a:avLst/>
          </a:prstGeom>
          <a:noFill/>
        </p:spPr>
        <p:txBody>
          <a:bodyPr wrap="none" rtlCol="0">
            <a:spAutoFit/>
          </a:bodyPr>
          <a:lstStyle/>
          <a:p>
            <a:r>
              <a:rPr lang="en-US" b="1" dirty="0" smtClean="0">
                <a:ln>
                  <a:solidFill>
                    <a:schemeClr val="tx1"/>
                  </a:solidFill>
                </a:ln>
                <a:solidFill>
                  <a:srgbClr val="FFFF00"/>
                </a:solidFill>
              </a:rPr>
              <a:t>Name of Counselor</a:t>
            </a:r>
            <a:endParaRPr lang="en-US" b="1" dirty="0">
              <a:ln>
                <a:solidFill>
                  <a:schemeClr val="tx1"/>
                </a:solidFill>
              </a:ln>
              <a:solidFill>
                <a:srgbClr val="FFFF00"/>
              </a:solidFill>
            </a:endParaRPr>
          </a:p>
        </p:txBody>
      </p:sp>
      <p:sp>
        <p:nvSpPr>
          <p:cNvPr id="14" name="TextBox 13"/>
          <p:cNvSpPr txBox="1"/>
          <p:nvPr/>
        </p:nvSpPr>
        <p:spPr>
          <a:xfrm>
            <a:off x="3430002" y="4543078"/>
            <a:ext cx="1325619" cy="646331"/>
          </a:xfrm>
          <a:prstGeom prst="rect">
            <a:avLst/>
          </a:prstGeom>
          <a:noFill/>
        </p:spPr>
        <p:txBody>
          <a:bodyPr wrap="none" rtlCol="0">
            <a:spAutoFit/>
          </a:bodyPr>
          <a:lstStyle/>
          <a:p>
            <a:pPr algn="ctr"/>
            <a:r>
              <a:rPr lang="en-US" b="1" dirty="0" smtClean="0">
                <a:ln>
                  <a:solidFill>
                    <a:schemeClr val="tx1"/>
                  </a:solidFill>
                </a:ln>
                <a:solidFill>
                  <a:srgbClr val="FFFF00"/>
                </a:solidFill>
              </a:rPr>
              <a:t>Contact</a:t>
            </a:r>
          </a:p>
          <a:p>
            <a:pPr algn="ctr"/>
            <a:r>
              <a:rPr lang="en-US" b="1" dirty="0" smtClean="0">
                <a:ln>
                  <a:solidFill>
                    <a:schemeClr val="tx1"/>
                  </a:solidFill>
                </a:ln>
                <a:solidFill>
                  <a:srgbClr val="FFFF00"/>
                </a:solidFill>
              </a:rPr>
              <a:t>Information</a:t>
            </a:r>
            <a:endParaRPr lang="en-US" b="1" dirty="0">
              <a:ln>
                <a:solidFill>
                  <a:schemeClr val="tx1"/>
                </a:solidFill>
              </a:ln>
              <a:solidFill>
                <a:srgbClr val="FFFF00"/>
              </a:solidFill>
            </a:endParaRPr>
          </a:p>
        </p:txBody>
      </p:sp>
      <p:sp>
        <p:nvSpPr>
          <p:cNvPr id="15" name="TextBox 14"/>
          <p:cNvSpPr txBox="1"/>
          <p:nvPr/>
        </p:nvSpPr>
        <p:spPr>
          <a:xfrm>
            <a:off x="9732295" y="2280737"/>
            <a:ext cx="2104073" cy="369332"/>
          </a:xfrm>
          <a:prstGeom prst="rect">
            <a:avLst/>
          </a:prstGeom>
          <a:noFill/>
        </p:spPr>
        <p:txBody>
          <a:bodyPr wrap="square" rtlCol="0">
            <a:spAutoFit/>
          </a:bodyPr>
          <a:lstStyle/>
          <a:p>
            <a:r>
              <a:rPr lang="en-US" b="1" dirty="0" smtClean="0">
                <a:ln>
                  <a:solidFill>
                    <a:schemeClr val="tx1"/>
                  </a:solidFill>
                </a:ln>
                <a:solidFill>
                  <a:srgbClr val="FFFF00"/>
                </a:solidFill>
              </a:rPr>
              <a:t>Advancement  Chair</a:t>
            </a:r>
            <a:endParaRPr lang="en-US" b="1" dirty="0">
              <a:ln>
                <a:solidFill>
                  <a:schemeClr val="tx1"/>
                </a:solidFill>
              </a:ln>
              <a:solidFill>
                <a:srgbClr val="FFFF00"/>
              </a:solidFill>
            </a:endParaRPr>
          </a:p>
        </p:txBody>
      </p:sp>
      <p:sp>
        <p:nvSpPr>
          <p:cNvPr id="16" name="TextBox 15"/>
          <p:cNvSpPr txBox="1"/>
          <p:nvPr/>
        </p:nvSpPr>
        <p:spPr>
          <a:xfrm>
            <a:off x="9759860" y="2700218"/>
            <a:ext cx="1359090" cy="369332"/>
          </a:xfrm>
          <a:prstGeom prst="rect">
            <a:avLst/>
          </a:prstGeom>
          <a:noFill/>
        </p:spPr>
        <p:txBody>
          <a:bodyPr wrap="none" rtlCol="0">
            <a:spAutoFit/>
          </a:bodyPr>
          <a:lstStyle/>
          <a:p>
            <a:r>
              <a:rPr lang="en-US" dirty="0" smtClean="0">
                <a:solidFill>
                  <a:srgbClr val="FF0000"/>
                </a:solidFill>
              </a:rPr>
              <a:t>Scoutmaster</a:t>
            </a:r>
            <a:endParaRPr lang="en-US" dirty="0">
              <a:solidFill>
                <a:srgbClr val="FF0000"/>
              </a:solidFill>
            </a:endParaRPr>
          </a:p>
        </p:txBody>
      </p:sp>
      <p:sp>
        <p:nvSpPr>
          <p:cNvPr id="18" name="TextBox 17"/>
          <p:cNvSpPr txBox="1"/>
          <p:nvPr/>
        </p:nvSpPr>
        <p:spPr>
          <a:xfrm>
            <a:off x="5182913" y="4375777"/>
            <a:ext cx="1983941" cy="369332"/>
          </a:xfrm>
          <a:prstGeom prst="rect">
            <a:avLst/>
          </a:prstGeom>
          <a:noFill/>
        </p:spPr>
        <p:txBody>
          <a:bodyPr wrap="none" rtlCol="0">
            <a:spAutoFit/>
          </a:bodyPr>
          <a:lstStyle/>
          <a:p>
            <a:r>
              <a:rPr lang="en-US" b="1" dirty="0" smtClean="0">
                <a:ln>
                  <a:solidFill>
                    <a:schemeClr val="tx1"/>
                  </a:solidFill>
                </a:ln>
                <a:solidFill>
                  <a:srgbClr val="00B0F0"/>
                </a:solidFill>
              </a:rPr>
              <a:t>Merit Badge Name</a:t>
            </a:r>
            <a:endParaRPr lang="en-US" b="1" dirty="0">
              <a:ln>
                <a:solidFill>
                  <a:schemeClr val="tx1"/>
                </a:solidFill>
              </a:ln>
              <a:solidFill>
                <a:srgbClr val="00B0F0"/>
              </a:solidFill>
            </a:endParaRPr>
          </a:p>
        </p:txBody>
      </p:sp>
      <p:sp>
        <p:nvSpPr>
          <p:cNvPr id="19" name="TextBox 18"/>
          <p:cNvSpPr txBox="1"/>
          <p:nvPr/>
        </p:nvSpPr>
        <p:spPr>
          <a:xfrm>
            <a:off x="7220198" y="4710152"/>
            <a:ext cx="1983941" cy="369332"/>
          </a:xfrm>
          <a:prstGeom prst="rect">
            <a:avLst/>
          </a:prstGeom>
          <a:noFill/>
        </p:spPr>
        <p:txBody>
          <a:bodyPr wrap="none" rtlCol="0">
            <a:spAutoFit/>
          </a:bodyPr>
          <a:lstStyle/>
          <a:p>
            <a:r>
              <a:rPr lang="en-US" b="1" dirty="0" smtClean="0">
                <a:ln>
                  <a:solidFill>
                    <a:schemeClr val="tx1"/>
                  </a:solidFill>
                </a:ln>
                <a:solidFill>
                  <a:srgbClr val="00B0F0"/>
                </a:solidFill>
              </a:rPr>
              <a:t>Merit Badge Name</a:t>
            </a:r>
            <a:endParaRPr lang="en-US" b="1" dirty="0">
              <a:ln>
                <a:solidFill>
                  <a:schemeClr val="tx1"/>
                </a:solidFill>
              </a:ln>
              <a:solidFill>
                <a:srgbClr val="00B0F0"/>
              </a:solidFill>
            </a:endParaRPr>
          </a:p>
        </p:txBody>
      </p:sp>
      <p:sp>
        <p:nvSpPr>
          <p:cNvPr id="20" name="TextBox 19"/>
          <p:cNvSpPr txBox="1"/>
          <p:nvPr/>
        </p:nvSpPr>
        <p:spPr>
          <a:xfrm>
            <a:off x="5775112" y="3775232"/>
            <a:ext cx="753732" cy="369332"/>
          </a:xfrm>
          <a:prstGeom prst="rect">
            <a:avLst/>
          </a:prstGeom>
          <a:noFill/>
        </p:spPr>
        <p:txBody>
          <a:bodyPr wrap="none" rtlCol="0">
            <a:spAutoFit/>
          </a:bodyPr>
          <a:lstStyle/>
          <a:p>
            <a:r>
              <a:rPr lang="en-US" b="1" dirty="0" smtClean="0">
                <a:ln>
                  <a:solidFill>
                    <a:schemeClr val="tx1"/>
                  </a:solidFill>
                </a:ln>
                <a:solidFill>
                  <a:srgbClr val="00B0F0"/>
                </a:solidFill>
              </a:rPr>
              <a:t>Name</a:t>
            </a:r>
            <a:endParaRPr lang="en-US" b="1" dirty="0">
              <a:ln>
                <a:solidFill>
                  <a:schemeClr val="tx1"/>
                </a:solidFill>
              </a:ln>
              <a:solidFill>
                <a:srgbClr val="00B0F0"/>
              </a:solidFill>
            </a:endParaRPr>
          </a:p>
        </p:txBody>
      </p:sp>
      <p:sp>
        <p:nvSpPr>
          <p:cNvPr id="21" name="TextBox 20"/>
          <p:cNvSpPr txBox="1"/>
          <p:nvPr/>
        </p:nvSpPr>
        <p:spPr>
          <a:xfrm>
            <a:off x="7797946" y="3775232"/>
            <a:ext cx="753732" cy="369332"/>
          </a:xfrm>
          <a:prstGeom prst="rect">
            <a:avLst/>
          </a:prstGeom>
          <a:noFill/>
        </p:spPr>
        <p:txBody>
          <a:bodyPr wrap="none" rtlCol="0">
            <a:spAutoFit/>
          </a:bodyPr>
          <a:lstStyle/>
          <a:p>
            <a:r>
              <a:rPr lang="en-US" b="1" dirty="0" smtClean="0">
                <a:ln>
                  <a:solidFill>
                    <a:schemeClr val="tx1"/>
                  </a:solidFill>
                </a:ln>
                <a:solidFill>
                  <a:srgbClr val="00B0F0"/>
                </a:solidFill>
              </a:rPr>
              <a:t>Name</a:t>
            </a:r>
            <a:endParaRPr lang="en-US" b="1" dirty="0">
              <a:ln>
                <a:solidFill>
                  <a:schemeClr val="tx1"/>
                </a:solidFill>
              </a:ln>
              <a:solidFill>
                <a:srgbClr val="00B0F0"/>
              </a:solidFill>
            </a:endParaRPr>
          </a:p>
        </p:txBody>
      </p:sp>
      <p:sp>
        <p:nvSpPr>
          <p:cNvPr id="22" name="TextBox 21"/>
          <p:cNvSpPr txBox="1"/>
          <p:nvPr/>
        </p:nvSpPr>
        <p:spPr>
          <a:xfrm>
            <a:off x="9788355" y="3118783"/>
            <a:ext cx="1093313" cy="369332"/>
          </a:xfrm>
          <a:prstGeom prst="rect">
            <a:avLst/>
          </a:prstGeom>
          <a:noFill/>
        </p:spPr>
        <p:txBody>
          <a:bodyPr wrap="none" rtlCol="0">
            <a:spAutoFit/>
          </a:bodyPr>
          <a:lstStyle/>
          <a:p>
            <a:r>
              <a:rPr lang="en-US" b="1" dirty="0" smtClean="0">
                <a:ln>
                  <a:solidFill>
                    <a:schemeClr val="tx1"/>
                  </a:solidFill>
                </a:ln>
                <a:solidFill>
                  <a:srgbClr val="00B0F0"/>
                </a:solidFill>
              </a:rPr>
              <a:t>Applicant</a:t>
            </a:r>
            <a:endParaRPr lang="en-US" b="1" dirty="0">
              <a:ln>
                <a:solidFill>
                  <a:schemeClr val="tx1"/>
                </a:solidFill>
              </a:ln>
              <a:solidFill>
                <a:srgbClr val="00B0F0"/>
              </a:solidFill>
            </a:endParaRPr>
          </a:p>
        </p:txBody>
      </p:sp>
      <p:sp>
        <p:nvSpPr>
          <p:cNvPr id="23" name="TextBox 22"/>
          <p:cNvSpPr txBox="1"/>
          <p:nvPr/>
        </p:nvSpPr>
        <p:spPr>
          <a:xfrm>
            <a:off x="7268072" y="1011803"/>
            <a:ext cx="1969578" cy="1323439"/>
          </a:xfrm>
          <a:prstGeom prst="rect">
            <a:avLst/>
          </a:prstGeom>
          <a:noFill/>
        </p:spPr>
        <p:txBody>
          <a:bodyPr wrap="none" rtlCol="0">
            <a:spAutoFit/>
          </a:bodyPr>
          <a:lstStyle/>
          <a:p>
            <a:r>
              <a:rPr lang="en-US" sz="1600" b="1" dirty="0" smtClean="0">
                <a:ln>
                  <a:solidFill>
                    <a:schemeClr val="tx1"/>
                  </a:solidFill>
                </a:ln>
                <a:solidFill>
                  <a:srgbClr val="00B0F0"/>
                </a:solidFill>
              </a:rPr>
              <a:t>Address</a:t>
            </a:r>
          </a:p>
          <a:p>
            <a:r>
              <a:rPr lang="en-US" sz="1600" b="1" dirty="0" smtClean="0">
                <a:ln>
                  <a:solidFill>
                    <a:schemeClr val="tx1"/>
                  </a:solidFill>
                </a:ln>
                <a:solidFill>
                  <a:srgbClr val="00B0F0"/>
                </a:solidFill>
              </a:rPr>
              <a:t>City</a:t>
            </a:r>
          </a:p>
          <a:p>
            <a:r>
              <a:rPr lang="en-US" sz="1600" b="1" dirty="0" smtClean="0">
                <a:ln>
                  <a:solidFill>
                    <a:schemeClr val="tx1"/>
                  </a:solidFill>
                </a:ln>
                <a:solidFill>
                  <a:srgbClr val="00B0F0"/>
                </a:solidFill>
              </a:rPr>
              <a:t>Boy Scout/Troop 116</a:t>
            </a:r>
          </a:p>
          <a:p>
            <a:r>
              <a:rPr lang="en-US" sz="1600" b="1" dirty="0" smtClean="0">
                <a:ln>
                  <a:solidFill>
                    <a:schemeClr val="tx1"/>
                  </a:solidFill>
                </a:ln>
                <a:solidFill>
                  <a:srgbClr val="00B0F0"/>
                </a:solidFill>
              </a:rPr>
              <a:t>Sasquatch</a:t>
            </a:r>
          </a:p>
          <a:p>
            <a:r>
              <a:rPr lang="en-US" sz="1600" b="1" dirty="0" smtClean="0">
                <a:ln>
                  <a:solidFill>
                    <a:schemeClr val="tx1"/>
                  </a:solidFill>
                </a:ln>
                <a:solidFill>
                  <a:srgbClr val="00B0F0"/>
                </a:solidFill>
              </a:rPr>
              <a:t>Cascade Pacific</a:t>
            </a:r>
            <a:endParaRPr lang="en-US" sz="1600" b="1" dirty="0">
              <a:ln>
                <a:solidFill>
                  <a:schemeClr val="tx1"/>
                </a:solidFill>
              </a:ln>
              <a:solidFill>
                <a:srgbClr val="00B0F0"/>
              </a:solidFill>
            </a:endParaRPr>
          </a:p>
        </p:txBody>
      </p:sp>
      <p:sp>
        <p:nvSpPr>
          <p:cNvPr id="24" name="TextBox 23"/>
          <p:cNvSpPr txBox="1"/>
          <p:nvPr/>
        </p:nvSpPr>
        <p:spPr>
          <a:xfrm>
            <a:off x="7199542" y="4143455"/>
            <a:ext cx="1969578" cy="338554"/>
          </a:xfrm>
          <a:prstGeom prst="rect">
            <a:avLst/>
          </a:prstGeom>
          <a:noFill/>
        </p:spPr>
        <p:txBody>
          <a:bodyPr wrap="none" rtlCol="0">
            <a:spAutoFit/>
          </a:bodyPr>
          <a:lstStyle/>
          <a:p>
            <a:r>
              <a:rPr lang="en-US" sz="1600" b="1" dirty="0" smtClean="0">
                <a:ln>
                  <a:solidFill>
                    <a:schemeClr val="tx1"/>
                  </a:solidFill>
                </a:ln>
                <a:solidFill>
                  <a:srgbClr val="00B0F0"/>
                </a:solidFill>
              </a:rPr>
              <a:t>Boy Scout/Troop 116</a:t>
            </a:r>
          </a:p>
        </p:txBody>
      </p:sp>
      <p:sp>
        <p:nvSpPr>
          <p:cNvPr id="25" name="TextBox 24"/>
          <p:cNvSpPr txBox="1"/>
          <p:nvPr/>
        </p:nvSpPr>
        <p:spPr>
          <a:xfrm>
            <a:off x="5239090" y="5607014"/>
            <a:ext cx="1883914" cy="461665"/>
          </a:xfrm>
          <a:prstGeom prst="rect">
            <a:avLst/>
          </a:prstGeom>
          <a:noFill/>
        </p:spPr>
        <p:txBody>
          <a:bodyPr wrap="none" rtlCol="0">
            <a:spAutoFit/>
          </a:bodyPr>
          <a:lstStyle/>
          <a:p>
            <a:r>
              <a:rPr lang="en-US" sz="2400" b="1" dirty="0" smtClean="0">
                <a:ln>
                  <a:solidFill>
                    <a:schemeClr val="tx1"/>
                  </a:solidFill>
                </a:ln>
                <a:solidFill>
                  <a:srgbClr val="FF0000"/>
                </a:solidFill>
              </a:rPr>
              <a:t>SM Signature</a:t>
            </a:r>
            <a:endParaRPr lang="en-US" sz="2400" b="1" dirty="0">
              <a:ln>
                <a:solidFill>
                  <a:schemeClr val="tx1"/>
                </a:solidFill>
              </a:ln>
              <a:solidFill>
                <a:srgbClr val="FF0000"/>
              </a:solidFill>
            </a:endParaRPr>
          </a:p>
        </p:txBody>
      </p:sp>
      <p:sp>
        <p:nvSpPr>
          <p:cNvPr id="26" name="TextBox 25"/>
          <p:cNvSpPr txBox="1"/>
          <p:nvPr/>
        </p:nvSpPr>
        <p:spPr>
          <a:xfrm>
            <a:off x="9759860" y="4467738"/>
            <a:ext cx="1785361" cy="461665"/>
          </a:xfrm>
          <a:prstGeom prst="rect">
            <a:avLst/>
          </a:prstGeom>
          <a:noFill/>
        </p:spPr>
        <p:txBody>
          <a:bodyPr wrap="none" rtlCol="0">
            <a:spAutoFit/>
          </a:bodyPr>
          <a:lstStyle/>
          <a:p>
            <a:r>
              <a:rPr lang="en-US" sz="2400" b="1" dirty="0" smtClean="0">
                <a:ln>
                  <a:solidFill>
                    <a:schemeClr val="tx1"/>
                  </a:solidFill>
                </a:ln>
                <a:solidFill>
                  <a:srgbClr val="FF0000"/>
                </a:solidFill>
              </a:rPr>
              <a:t>Scoutmaster</a:t>
            </a:r>
            <a:endParaRPr lang="en-US" sz="2400" b="1" dirty="0">
              <a:ln>
                <a:solidFill>
                  <a:schemeClr val="tx1"/>
                </a:solidFill>
              </a:ln>
              <a:solidFill>
                <a:srgbClr val="FF0000"/>
              </a:solidFill>
            </a:endParaRPr>
          </a:p>
        </p:txBody>
      </p:sp>
      <p:sp>
        <p:nvSpPr>
          <p:cNvPr id="27" name="TextBox 26"/>
          <p:cNvSpPr txBox="1"/>
          <p:nvPr/>
        </p:nvSpPr>
        <p:spPr>
          <a:xfrm>
            <a:off x="9759860" y="3956840"/>
            <a:ext cx="2056797" cy="461665"/>
          </a:xfrm>
          <a:prstGeom prst="rect">
            <a:avLst/>
          </a:prstGeom>
          <a:noFill/>
        </p:spPr>
        <p:txBody>
          <a:bodyPr wrap="square" rtlCol="0">
            <a:spAutoFit/>
          </a:bodyPr>
          <a:lstStyle/>
          <a:p>
            <a:r>
              <a:rPr lang="en-US" sz="2400" b="1" dirty="0" smtClean="0">
                <a:ln>
                  <a:solidFill>
                    <a:schemeClr val="tx1"/>
                  </a:solidFill>
                </a:ln>
                <a:solidFill>
                  <a:srgbClr val="00B050"/>
                </a:solidFill>
              </a:rPr>
              <a:t>MBC</a:t>
            </a:r>
            <a:endParaRPr lang="en-US" sz="2400" b="1" dirty="0">
              <a:ln>
                <a:solidFill>
                  <a:schemeClr val="tx1"/>
                </a:solidFill>
              </a:ln>
              <a:solidFill>
                <a:srgbClr val="00B050"/>
              </a:solidFill>
            </a:endParaRPr>
          </a:p>
        </p:txBody>
      </p:sp>
      <p:sp>
        <p:nvSpPr>
          <p:cNvPr id="28" name="TextBox 27"/>
          <p:cNvSpPr txBox="1"/>
          <p:nvPr/>
        </p:nvSpPr>
        <p:spPr>
          <a:xfrm>
            <a:off x="5153628" y="5245232"/>
            <a:ext cx="2056797" cy="461665"/>
          </a:xfrm>
          <a:prstGeom prst="rect">
            <a:avLst/>
          </a:prstGeom>
          <a:noFill/>
        </p:spPr>
        <p:txBody>
          <a:bodyPr wrap="square" rtlCol="0">
            <a:spAutoFit/>
          </a:bodyPr>
          <a:lstStyle/>
          <a:p>
            <a:r>
              <a:rPr lang="en-US" sz="2400" b="1" dirty="0" smtClean="0">
                <a:ln>
                  <a:solidFill>
                    <a:schemeClr val="tx1"/>
                  </a:solidFill>
                </a:ln>
                <a:solidFill>
                  <a:srgbClr val="00B050"/>
                </a:solidFill>
              </a:rPr>
              <a:t>MBC Signature</a:t>
            </a:r>
            <a:endParaRPr lang="en-US" sz="2400" b="1" dirty="0">
              <a:ln>
                <a:solidFill>
                  <a:schemeClr val="tx1"/>
                </a:solidFill>
              </a:ln>
              <a:solidFill>
                <a:srgbClr val="00B050"/>
              </a:solidFill>
            </a:endParaRPr>
          </a:p>
        </p:txBody>
      </p:sp>
      <p:sp>
        <p:nvSpPr>
          <p:cNvPr id="29" name="TextBox 28"/>
          <p:cNvSpPr txBox="1"/>
          <p:nvPr/>
        </p:nvSpPr>
        <p:spPr>
          <a:xfrm>
            <a:off x="5740449" y="4803696"/>
            <a:ext cx="2244754" cy="461665"/>
          </a:xfrm>
          <a:prstGeom prst="rect">
            <a:avLst/>
          </a:prstGeom>
          <a:noFill/>
        </p:spPr>
        <p:txBody>
          <a:bodyPr wrap="square" rtlCol="0">
            <a:spAutoFit/>
          </a:bodyPr>
          <a:lstStyle/>
          <a:p>
            <a:r>
              <a:rPr lang="en-US" sz="2400" b="1" dirty="0" smtClean="0">
                <a:ln>
                  <a:solidFill>
                    <a:schemeClr val="tx1"/>
                  </a:solidFill>
                </a:ln>
                <a:solidFill>
                  <a:srgbClr val="00B050"/>
                </a:solidFill>
              </a:rPr>
              <a:t>Date</a:t>
            </a:r>
            <a:endParaRPr lang="en-US" sz="2400" b="1" dirty="0">
              <a:ln>
                <a:solidFill>
                  <a:schemeClr val="tx1"/>
                </a:solidFill>
              </a:ln>
              <a:solidFill>
                <a:srgbClr val="00B050"/>
              </a:solidFill>
            </a:endParaRPr>
          </a:p>
        </p:txBody>
      </p:sp>
      <p:sp>
        <p:nvSpPr>
          <p:cNvPr id="31" name="TextBox 30"/>
          <p:cNvSpPr txBox="1"/>
          <p:nvPr/>
        </p:nvSpPr>
        <p:spPr>
          <a:xfrm>
            <a:off x="7842174" y="5126832"/>
            <a:ext cx="2244754" cy="461665"/>
          </a:xfrm>
          <a:prstGeom prst="rect">
            <a:avLst/>
          </a:prstGeom>
          <a:noFill/>
        </p:spPr>
        <p:txBody>
          <a:bodyPr wrap="square" rtlCol="0">
            <a:spAutoFit/>
          </a:bodyPr>
          <a:lstStyle/>
          <a:p>
            <a:r>
              <a:rPr lang="en-US" sz="2400" b="1" dirty="0" smtClean="0">
                <a:ln>
                  <a:solidFill>
                    <a:schemeClr val="tx1"/>
                  </a:solidFill>
                </a:ln>
                <a:solidFill>
                  <a:srgbClr val="00B050"/>
                </a:solidFill>
              </a:rPr>
              <a:t>Date</a:t>
            </a:r>
            <a:endParaRPr lang="en-US" sz="2400" b="1" dirty="0">
              <a:ln>
                <a:solidFill>
                  <a:schemeClr val="tx1"/>
                </a:solidFill>
              </a:ln>
              <a:solidFill>
                <a:srgbClr val="00B050"/>
              </a:solidFill>
            </a:endParaRPr>
          </a:p>
        </p:txBody>
      </p:sp>
      <p:sp>
        <p:nvSpPr>
          <p:cNvPr id="32" name="TextBox 31"/>
          <p:cNvSpPr txBox="1"/>
          <p:nvPr/>
        </p:nvSpPr>
        <p:spPr>
          <a:xfrm>
            <a:off x="5490561" y="1407378"/>
            <a:ext cx="1521442" cy="1200329"/>
          </a:xfrm>
          <a:prstGeom prst="rect">
            <a:avLst/>
          </a:prstGeom>
          <a:noFill/>
        </p:spPr>
        <p:txBody>
          <a:bodyPr wrap="none" rtlCol="0">
            <a:spAutoFit/>
          </a:bodyPr>
          <a:lstStyle/>
          <a:p>
            <a:pPr algn="ctr"/>
            <a:r>
              <a:rPr lang="en-US" dirty="0" smtClean="0">
                <a:ln>
                  <a:solidFill>
                    <a:schemeClr val="tx1"/>
                  </a:solidFill>
                </a:ln>
                <a:solidFill>
                  <a:srgbClr val="00B050"/>
                </a:solidFill>
              </a:rPr>
              <a:t>Track Progress</a:t>
            </a:r>
          </a:p>
          <a:p>
            <a:pPr algn="ctr"/>
            <a:r>
              <a:rPr lang="en-US" dirty="0" smtClean="0">
                <a:ln>
                  <a:solidFill>
                    <a:schemeClr val="tx1"/>
                  </a:solidFill>
                </a:ln>
                <a:solidFill>
                  <a:srgbClr val="00B050"/>
                </a:solidFill>
              </a:rPr>
              <a:t>Requirement</a:t>
            </a:r>
          </a:p>
          <a:p>
            <a:pPr algn="ctr"/>
            <a:r>
              <a:rPr lang="en-US" dirty="0" smtClean="0">
                <a:ln>
                  <a:solidFill>
                    <a:schemeClr val="tx1"/>
                  </a:solidFill>
                </a:ln>
                <a:solidFill>
                  <a:srgbClr val="00B050"/>
                </a:solidFill>
              </a:rPr>
              <a:t>Date</a:t>
            </a:r>
          </a:p>
          <a:p>
            <a:pPr algn="ctr"/>
            <a:r>
              <a:rPr lang="en-US" dirty="0" smtClean="0">
                <a:ln>
                  <a:solidFill>
                    <a:schemeClr val="tx1"/>
                  </a:solidFill>
                </a:ln>
                <a:solidFill>
                  <a:srgbClr val="00B050"/>
                </a:solidFill>
              </a:rPr>
              <a:t>Initials</a:t>
            </a:r>
            <a:endParaRPr lang="en-US" dirty="0">
              <a:ln>
                <a:solidFill>
                  <a:schemeClr val="tx1"/>
                </a:solidFill>
              </a:ln>
              <a:solidFill>
                <a:srgbClr val="00B050"/>
              </a:solidFill>
            </a:endParaRPr>
          </a:p>
        </p:txBody>
      </p:sp>
      <p:sp>
        <p:nvSpPr>
          <p:cNvPr id="33" name="TextBox 32"/>
          <p:cNvSpPr txBox="1"/>
          <p:nvPr/>
        </p:nvSpPr>
        <p:spPr>
          <a:xfrm>
            <a:off x="9782859" y="3535463"/>
            <a:ext cx="630302" cy="369332"/>
          </a:xfrm>
          <a:prstGeom prst="rect">
            <a:avLst/>
          </a:prstGeom>
          <a:noFill/>
        </p:spPr>
        <p:txBody>
          <a:bodyPr wrap="none" rtlCol="0">
            <a:spAutoFit/>
          </a:bodyPr>
          <a:lstStyle/>
          <a:p>
            <a:pPr algn="ctr"/>
            <a:r>
              <a:rPr lang="en-US" dirty="0" smtClean="0">
                <a:ln>
                  <a:solidFill>
                    <a:schemeClr val="tx1"/>
                  </a:solidFill>
                </a:ln>
                <a:solidFill>
                  <a:srgbClr val="00B050"/>
                </a:solidFill>
              </a:rPr>
              <a:t>MBC</a:t>
            </a:r>
          </a:p>
        </p:txBody>
      </p:sp>
      <p:sp>
        <p:nvSpPr>
          <p:cNvPr id="35" name="TextBox 34"/>
          <p:cNvSpPr txBox="1"/>
          <p:nvPr/>
        </p:nvSpPr>
        <p:spPr>
          <a:xfrm>
            <a:off x="9410423" y="1838462"/>
            <a:ext cx="2425945" cy="523220"/>
          </a:xfrm>
          <a:prstGeom prst="rect">
            <a:avLst/>
          </a:prstGeom>
          <a:noFill/>
        </p:spPr>
        <p:txBody>
          <a:bodyPr wrap="square" rtlCol="0">
            <a:spAutoFit/>
          </a:bodyPr>
          <a:lstStyle/>
          <a:p>
            <a:r>
              <a:rPr lang="en-US" sz="2800" b="1" u="sng" dirty="0" smtClean="0"/>
              <a:t>Order and Role</a:t>
            </a:r>
            <a:endParaRPr lang="en-US" sz="2800" b="1" u="sng" dirty="0"/>
          </a:p>
        </p:txBody>
      </p:sp>
      <p:sp>
        <p:nvSpPr>
          <p:cNvPr id="36" name="TextBox 35"/>
          <p:cNvSpPr txBox="1"/>
          <p:nvPr/>
        </p:nvSpPr>
        <p:spPr>
          <a:xfrm>
            <a:off x="9377733" y="2227251"/>
            <a:ext cx="901307" cy="461665"/>
          </a:xfrm>
          <a:prstGeom prst="rect">
            <a:avLst/>
          </a:prstGeom>
          <a:noFill/>
        </p:spPr>
        <p:txBody>
          <a:bodyPr wrap="square" rtlCol="0">
            <a:spAutoFit/>
          </a:bodyPr>
          <a:lstStyle/>
          <a:p>
            <a:r>
              <a:rPr lang="en-US" sz="2400" b="1" dirty="0" smtClean="0"/>
              <a:t>1.</a:t>
            </a:r>
            <a:endParaRPr lang="en-US" sz="2400" b="1" dirty="0"/>
          </a:p>
        </p:txBody>
      </p:sp>
      <p:sp>
        <p:nvSpPr>
          <p:cNvPr id="37" name="TextBox 36"/>
          <p:cNvSpPr txBox="1"/>
          <p:nvPr/>
        </p:nvSpPr>
        <p:spPr>
          <a:xfrm>
            <a:off x="9377733" y="2607226"/>
            <a:ext cx="901307" cy="461665"/>
          </a:xfrm>
          <a:prstGeom prst="rect">
            <a:avLst/>
          </a:prstGeom>
          <a:noFill/>
        </p:spPr>
        <p:txBody>
          <a:bodyPr wrap="square" rtlCol="0">
            <a:spAutoFit/>
          </a:bodyPr>
          <a:lstStyle/>
          <a:p>
            <a:r>
              <a:rPr lang="en-US" sz="2400" b="1" dirty="0"/>
              <a:t>2</a:t>
            </a:r>
            <a:r>
              <a:rPr lang="en-US" sz="2400" b="1" dirty="0" smtClean="0"/>
              <a:t>.</a:t>
            </a:r>
            <a:endParaRPr lang="en-US" sz="2400" b="1" dirty="0"/>
          </a:p>
        </p:txBody>
      </p:sp>
      <p:sp>
        <p:nvSpPr>
          <p:cNvPr id="38" name="TextBox 37"/>
          <p:cNvSpPr txBox="1"/>
          <p:nvPr/>
        </p:nvSpPr>
        <p:spPr>
          <a:xfrm>
            <a:off x="9392501" y="3049703"/>
            <a:ext cx="901307" cy="461665"/>
          </a:xfrm>
          <a:prstGeom prst="rect">
            <a:avLst/>
          </a:prstGeom>
          <a:noFill/>
        </p:spPr>
        <p:txBody>
          <a:bodyPr wrap="square" rtlCol="0">
            <a:spAutoFit/>
          </a:bodyPr>
          <a:lstStyle/>
          <a:p>
            <a:r>
              <a:rPr lang="en-US" sz="2400" b="1" dirty="0"/>
              <a:t>3</a:t>
            </a:r>
            <a:r>
              <a:rPr lang="en-US" sz="2400" b="1" dirty="0" smtClean="0"/>
              <a:t>.</a:t>
            </a:r>
            <a:endParaRPr lang="en-US" sz="2400" b="1" dirty="0"/>
          </a:p>
        </p:txBody>
      </p:sp>
      <p:sp>
        <p:nvSpPr>
          <p:cNvPr id="39" name="TextBox 38"/>
          <p:cNvSpPr txBox="1"/>
          <p:nvPr/>
        </p:nvSpPr>
        <p:spPr>
          <a:xfrm>
            <a:off x="9376313" y="3475323"/>
            <a:ext cx="901307" cy="461665"/>
          </a:xfrm>
          <a:prstGeom prst="rect">
            <a:avLst/>
          </a:prstGeom>
          <a:noFill/>
        </p:spPr>
        <p:txBody>
          <a:bodyPr wrap="square" rtlCol="0">
            <a:spAutoFit/>
          </a:bodyPr>
          <a:lstStyle/>
          <a:p>
            <a:r>
              <a:rPr lang="en-US" sz="2400" b="1" dirty="0"/>
              <a:t>4</a:t>
            </a:r>
            <a:r>
              <a:rPr lang="en-US" sz="2400" b="1" dirty="0" smtClean="0"/>
              <a:t>.</a:t>
            </a:r>
            <a:endParaRPr lang="en-US" sz="2400" b="1" dirty="0"/>
          </a:p>
        </p:txBody>
      </p:sp>
      <p:sp>
        <p:nvSpPr>
          <p:cNvPr id="40" name="TextBox 39"/>
          <p:cNvSpPr txBox="1"/>
          <p:nvPr/>
        </p:nvSpPr>
        <p:spPr>
          <a:xfrm>
            <a:off x="9392501" y="3952143"/>
            <a:ext cx="901307" cy="461665"/>
          </a:xfrm>
          <a:prstGeom prst="rect">
            <a:avLst/>
          </a:prstGeom>
          <a:noFill/>
        </p:spPr>
        <p:txBody>
          <a:bodyPr wrap="square" rtlCol="0">
            <a:spAutoFit/>
          </a:bodyPr>
          <a:lstStyle/>
          <a:p>
            <a:r>
              <a:rPr lang="en-US" sz="2400" b="1" dirty="0" smtClean="0"/>
              <a:t>5.</a:t>
            </a:r>
            <a:endParaRPr lang="en-US" sz="2400" b="1" dirty="0"/>
          </a:p>
        </p:txBody>
      </p:sp>
      <p:sp>
        <p:nvSpPr>
          <p:cNvPr id="41" name="TextBox 40"/>
          <p:cNvSpPr txBox="1"/>
          <p:nvPr/>
        </p:nvSpPr>
        <p:spPr>
          <a:xfrm>
            <a:off x="9414558" y="4492562"/>
            <a:ext cx="901307" cy="461665"/>
          </a:xfrm>
          <a:prstGeom prst="rect">
            <a:avLst/>
          </a:prstGeom>
          <a:noFill/>
        </p:spPr>
        <p:txBody>
          <a:bodyPr wrap="square" rtlCol="0">
            <a:spAutoFit/>
          </a:bodyPr>
          <a:lstStyle/>
          <a:p>
            <a:r>
              <a:rPr lang="en-US" sz="2400" b="1" dirty="0" smtClean="0"/>
              <a:t>6.</a:t>
            </a:r>
            <a:endParaRPr lang="en-US" sz="2400" b="1" dirty="0"/>
          </a:p>
        </p:txBody>
      </p:sp>
    </p:spTree>
    <p:extLst>
      <p:ext uri="{BB962C8B-B14F-4D97-AF65-F5344CB8AC3E}">
        <p14:creationId xmlns:p14="http://schemas.microsoft.com/office/powerpoint/2010/main" val="114066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ppt_x"/>
                                          </p:val>
                                        </p:tav>
                                        <p:tav tm="100000">
                                          <p:val>
                                            <p:strVal val="#ppt_x"/>
                                          </p:val>
                                        </p:tav>
                                      </p:tavLst>
                                    </p:anim>
                                    <p:anim calcmode="lin" valueType="num">
                                      <p:cBhvr additive="base">
                                        <p:cTn id="8" dur="500" fill="hold"/>
                                        <p:tgtEl>
                                          <p:spTgt spid="4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additive="base">
                                        <p:cTn id="17" dur="500" fill="hold"/>
                                        <p:tgtEl>
                                          <p:spTgt spid="25"/>
                                        </p:tgtEl>
                                        <p:attrNameLst>
                                          <p:attrName>ppt_x</p:attrName>
                                        </p:attrNameLst>
                                      </p:cBhvr>
                                      <p:tavLst>
                                        <p:tav tm="0">
                                          <p:val>
                                            <p:strVal val="#ppt_x"/>
                                          </p:val>
                                        </p:tav>
                                        <p:tav tm="100000">
                                          <p:val>
                                            <p:strVal val="#ppt_x"/>
                                          </p:val>
                                        </p:tav>
                                      </p:tavLst>
                                    </p:anim>
                                    <p:anim calcmode="lin" valueType="num">
                                      <p:cBhvr additive="base">
                                        <p:cTn id="18"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4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Merit Badges – What, Why and Where?</a:t>
            </a:r>
            <a:endParaRPr lang="en-US" b="1" dirty="0"/>
          </a:p>
        </p:txBody>
      </p:sp>
      <p:sp>
        <p:nvSpPr>
          <p:cNvPr id="3" name="Content Placeholder 2"/>
          <p:cNvSpPr>
            <a:spLocks noGrp="1"/>
          </p:cNvSpPr>
          <p:nvPr>
            <p:ph idx="1"/>
          </p:nvPr>
        </p:nvSpPr>
        <p:spPr/>
        <p:txBody>
          <a:bodyPr>
            <a:normAutofit lnSpcReduction="10000"/>
          </a:bodyPr>
          <a:lstStyle/>
          <a:p>
            <a:r>
              <a:rPr lang="en-US" dirty="0"/>
              <a:t>Merit Badges are awards earned by members of the Boy Scouts of America, based on activities within the area of study by completing a list of periodically updated requirements</a:t>
            </a:r>
            <a:endParaRPr lang="en-US" dirty="0" smtClean="0"/>
          </a:p>
          <a:p>
            <a:endParaRPr lang="en-US" dirty="0"/>
          </a:p>
          <a:p>
            <a:r>
              <a:rPr lang="en-US" dirty="0" smtClean="0"/>
              <a:t>Merit badges exist to encourage Scouts to explore areas that interest them and to teach them valuable skills in Scoutcraft. The award of merit badges sometimes leads to careers and lifelong hobbies.</a:t>
            </a:r>
          </a:p>
          <a:p>
            <a:pPr marL="0" indent="0">
              <a:buNone/>
            </a:pPr>
            <a:endParaRPr lang="en-US" dirty="0" smtClean="0"/>
          </a:p>
          <a:p>
            <a:r>
              <a:rPr lang="en-US" dirty="0" smtClean="0">
                <a:hlinkClick r:id="rId2"/>
              </a:rPr>
              <a:t>https://www.scouting.org/programs/scouts-bsa/advancement-and-awards/merit-badges/</a:t>
            </a:r>
            <a:endParaRPr lang="en-US" dirty="0"/>
          </a:p>
          <a:p>
            <a:endParaRPr lang="en-US" dirty="0"/>
          </a:p>
        </p:txBody>
      </p:sp>
    </p:spTree>
    <p:extLst>
      <p:ext uri="{BB962C8B-B14F-4D97-AF65-F5344CB8AC3E}">
        <p14:creationId xmlns:p14="http://schemas.microsoft.com/office/powerpoint/2010/main" val="126210564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 finished my Merit Badge, now what?</a:t>
            </a:r>
            <a:endParaRPr lang="en-US" dirty="0"/>
          </a:p>
        </p:txBody>
      </p:sp>
      <p:sp>
        <p:nvSpPr>
          <p:cNvPr id="3" name="Content Placeholder 2"/>
          <p:cNvSpPr>
            <a:spLocks noGrp="1"/>
          </p:cNvSpPr>
          <p:nvPr>
            <p:ph sz="half" idx="1"/>
          </p:nvPr>
        </p:nvSpPr>
        <p:spPr/>
        <p:txBody>
          <a:bodyPr/>
          <a:lstStyle/>
          <a:p>
            <a:r>
              <a:rPr lang="en-US" dirty="0" smtClean="0"/>
              <a:t>Keep your portion of the Blue Card</a:t>
            </a:r>
          </a:p>
          <a:p>
            <a:r>
              <a:rPr lang="en-US" dirty="0" smtClean="0"/>
              <a:t>Go to the Court of Honor</a:t>
            </a:r>
          </a:p>
          <a:p>
            <a:r>
              <a:rPr lang="en-US" dirty="0" smtClean="0"/>
              <a:t>Keep the card that came with the Merit Badge</a:t>
            </a:r>
          </a:p>
          <a:p>
            <a:r>
              <a:rPr lang="en-US" dirty="0" smtClean="0"/>
              <a:t>Put the Merit Badge on your Sash</a:t>
            </a:r>
          </a:p>
          <a:p>
            <a:r>
              <a:rPr lang="en-US" dirty="0" smtClean="0"/>
              <a:t>Wear your Sash with pride</a:t>
            </a:r>
            <a:endParaRPr lang="en-US" dirty="0"/>
          </a:p>
        </p:txBody>
      </p:sp>
      <p:pic>
        <p:nvPicPr>
          <p:cNvPr id="5" name="Picture 4"/>
          <p:cNvPicPr>
            <a:picLocks noChangeAspect="1"/>
          </p:cNvPicPr>
          <p:nvPr/>
        </p:nvPicPr>
        <p:blipFill>
          <a:blip r:embed="rId2"/>
          <a:stretch>
            <a:fillRect/>
          </a:stretch>
        </p:blipFill>
        <p:spPr>
          <a:xfrm>
            <a:off x="6172200" y="1825625"/>
            <a:ext cx="5181600" cy="4093464"/>
          </a:xfrm>
          <a:prstGeom prst="rect">
            <a:avLst/>
          </a:prstGeom>
        </p:spPr>
      </p:pic>
    </p:spTree>
    <p:extLst>
      <p:ext uri="{BB962C8B-B14F-4D97-AF65-F5344CB8AC3E}">
        <p14:creationId xmlns:p14="http://schemas.microsoft.com/office/powerpoint/2010/main" val="34404769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9" y="0"/>
            <a:ext cx="12184602" cy="6858000"/>
          </a:xfrm>
          <a:prstGeom prst="rect">
            <a:avLst/>
          </a:prstGeom>
        </p:spPr>
      </p:pic>
      <p:sp>
        <p:nvSpPr>
          <p:cNvPr id="3" name="Subtitle 2"/>
          <p:cNvSpPr>
            <a:spLocks noGrp="1"/>
          </p:cNvSpPr>
          <p:nvPr>
            <p:ph type="subTitle" idx="1"/>
          </p:nvPr>
        </p:nvSpPr>
        <p:spPr>
          <a:xfrm>
            <a:off x="2190750" y="2116138"/>
            <a:ext cx="6858000" cy="2722562"/>
          </a:xfrm>
          <a:ln>
            <a:noFill/>
          </a:ln>
        </p:spPr>
        <p:txBody>
          <a:bodyPr>
            <a:noAutofit/>
          </a:bodyPr>
          <a:lstStyle/>
          <a:p>
            <a:r>
              <a:rPr lang="en-US" sz="7200" b="1" dirty="0" smtClean="0">
                <a:ln w="25400">
                  <a:solidFill>
                    <a:srgbClr val="FF0000"/>
                  </a:solidFill>
                </a:ln>
                <a:solidFill>
                  <a:schemeClr val="accent4">
                    <a:lumMod val="40000"/>
                    <a:lumOff val="60000"/>
                  </a:schemeClr>
                </a:solidFill>
              </a:rPr>
              <a:t>Thank</a:t>
            </a:r>
          </a:p>
          <a:p>
            <a:r>
              <a:rPr lang="en-US" sz="7200" b="1" dirty="0" smtClean="0">
                <a:ln w="25400">
                  <a:solidFill>
                    <a:srgbClr val="FF0000"/>
                  </a:solidFill>
                </a:ln>
                <a:solidFill>
                  <a:schemeClr val="accent4">
                    <a:lumMod val="40000"/>
                    <a:lumOff val="60000"/>
                  </a:schemeClr>
                </a:solidFill>
              </a:rPr>
              <a:t>You!</a:t>
            </a:r>
            <a:endParaRPr lang="en-US" sz="7200" b="1" dirty="0">
              <a:ln w="25400">
                <a:solidFill>
                  <a:srgbClr val="FF0000"/>
                </a:solidFill>
              </a:ln>
              <a:solidFill>
                <a:schemeClr val="accent4">
                  <a:lumMod val="40000"/>
                  <a:lumOff val="60000"/>
                </a:schemeClr>
              </a:solidFill>
            </a:endParaRPr>
          </a:p>
        </p:txBody>
      </p:sp>
    </p:spTree>
    <p:extLst>
      <p:ext uri="{BB962C8B-B14F-4D97-AF65-F5344CB8AC3E}">
        <p14:creationId xmlns:p14="http://schemas.microsoft.com/office/powerpoint/2010/main" val="30887386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Merit Badges – Eagle Required vs. Not?</a:t>
            </a:r>
            <a:endParaRPr lang="en-US" sz="4000" b="1" dirty="0" smtClean="0"/>
          </a:p>
        </p:txBody>
      </p:sp>
      <p:sp>
        <p:nvSpPr>
          <p:cNvPr id="3" name="Content Placeholder 2"/>
          <p:cNvSpPr>
            <a:spLocks noGrp="1"/>
          </p:cNvSpPr>
          <p:nvPr>
            <p:ph sz="half" idx="1"/>
          </p:nvPr>
        </p:nvSpPr>
        <p:spPr>
          <a:xfrm>
            <a:off x="838200" y="2501900"/>
            <a:ext cx="5181600" cy="4351338"/>
          </a:xfrm>
        </p:spPr>
        <p:txBody>
          <a:bodyPr>
            <a:normAutofit/>
          </a:bodyPr>
          <a:lstStyle/>
          <a:p>
            <a:r>
              <a:rPr lang="en-US" dirty="0" smtClean="0"/>
              <a:t>First Aid</a:t>
            </a:r>
          </a:p>
          <a:p>
            <a:r>
              <a:rPr lang="en-US" dirty="0" smtClean="0"/>
              <a:t>Citizenship in the Community</a:t>
            </a:r>
          </a:p>
          <a:p>
            <a:r>
              <a:rPr lang="en-US" dirty="0" smtClean="0"/>
              <a:t>Citizenship in the Nation</a:t>
            </a:r>
          </a:p>
          <a:p>
            <a:r>
              <a:rPr lang="en-US" dirty="0" smtClean="0"/>
              <a:t>Citizenship in the World</a:t>
            </a:r>
          </a:p>
          <a:p>
            <a:r>
              <a:rPr lang="en-US" dirty="0" smtClean="0"/>
              <a:t>Communication</a:t>
            </a:r>
          </a:p>
          <a:p>
            <a:r>
              <a:rPr lang="en-US" dirty="0" smtClean="0"/>
              <a:t>Cooking</a:t>
            </a:r>
          </a:p>
          <a:p>
            <a:r>
              <a:rPr lang="en-US" dirty="0" smtClean="0"/>
              <a:t>Personal Fitness</a:t>
            </a:r>
          </a:p>
          <a:p>
            <a:pPr marL="0" indent="0">
              <a:buNone/>
            </a:pPr>
            <a:endParaRPr lang="en-US" dirty="0" smtClean="0"/>
          </a:p>
        </p:txBody>
      </p:sp>
      <p:sp>
        <p:nvSpPr>
          <p:cNvPr id="5" name="Content Placeholder 4"/>
          <p:cNvSpPr>
            <a:spLocks noGrp="1"/>
          </p:cNvSpPr>
          <p:nvPr>
            <p:ph sz="half" idx="2"/>
          </p:nvPr>
        </p:nvSpPr>
        <p:spPr>
          <a:xfrm>
            <a:off x="6172200" y="2501900"/>
            <a:ext cx="5181600" cy="4351338"/>
          </a:xfrm>
        </p:spPr>
        <p:txBody>
          <a:bodyPr>
            <a:normAutofit/>
          </a:bodyPr>
          <a:lstStyle/>
          <a:p>
            <a:r>
              <a:rPr lang="en-US" dirty="0" smtClean="0"/>
              <a:t>Environmental Science OR Sustainability</a:t>
            </a:r>
          </a:p>
          <a:p>
            <a:r>
              <a:rPr lang="en-US" dirty="0" smtClean="0"/>
              <a:t>Personal Management</a:t>
            </a:r>
          </a:p>
          <a:p>
            <a:r>
              <a:rPr lang="en-US" dirty="0" smtClean="0"/>
              <a:t>Swimming OR Hiking OR Cycling</a:t>
            </a:r>
          </a:p>
          <a:p>
            <a:r>
              <a:rPr lang="en-US" dirty="0" smtClean="0"/>
              <a:t>Camping</a:t>
            </a:r>
          </a:p>
          <a:p>
            <a:r>
              <a:rPr lang="en-US" dirty="0" smtClean="0"/>
              <a:t>Family Life</a:t>
            </a:r>
          </a:p>
          <a:p>
            <a:endParaRPr lang="en-US" dirty="0"/>
          </a:p>
        </p:txBody>
      </p:sp>
      <p:pic>
        <p:nvPicPr>
          <p:cNvPr id="4" name="Picture 3"/>
          <p:cNvPicPr>
            <a:picLocks noChangeAspect="1"/>
          </p:cNvPicPr>
          <p:nvPr/>
        </p:nvPicPr>
        <p:blipFill>
          <a:blip r:embed="rId2"/>
          <a:stretch>
            <a:fillRect/>
          </a:stretch>
        </p:blipFill>
        <p:spPr>
          <a:xfrm>
            <a:off x="8105775" y="4733772"/>
            <a:ext cx="3985501" cy="1857528"/>
          </a:xfrm>
          <a:prstGeom prst="rect">
            <a:avLst/>
          </a:prstGeom>
        </p:spPr>
      </p:pic>
      <p:sp>
        <p:nvSpPr>
          <p:cNvPr id="6" name="TextBox 5"/>
          <p:cNvSpPr txBox="1"/>
          <p:nvPr/>
        </p:nvSpPr>
        <p:spPr>
          <a:xfrm>
            <a:off x="838200" y="1455519"/>
            <a:ext cx="10515600" cy="830997"/>
          </a:xfrm>
          <a:prstGeom prst="rect">
            <a:avLst/>
          </a:prstGeom>
          <a:noFill/>
        </p:spPr>
        <p:txBody>
          <a:bodyPr wrap="square" rtlCol="0">
            <a:spAutoFit/>
          </a:bodyPr>
          <a:lstStyle/>
          <a:p>
            <a:r>
              <a:rPr lang="en-US" sz="2400" dirty="0" smtClean="0"/>
              <a:t>A total of 21 merit badges (10 more than required for the Life rank) must be earned for the Eagle Scout rank, including these 13 merit badges:</a:t>
            </a:r>
            <a:endParaRPr lang="en-US" sz="2400" dirty="0"/>
          </a:p>
        </p:txBody>
      </p:sp>
    </p:spTree>
    <p:extLst>
      <p:ext uri="{BB962C8B-B14F-4D97-AF65-F5344CB8AC3E}">
        <p14:creationId xmlns:p14="http://schemas.microsoft.com/office/powerpoint/2010/main" val="40845612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How do I start a Merit Badge?</a:t>
            </a:r>
            <a:endParaRPr lang="en-US" b="1" dirty="0"/>
          </a:p>
        </p:txBody>
      </p:sp>
      <p:sp>
        <p:nvSpPr>
          <p:cNvPr id="3" name="Content Placeholder 2"/>
          <p:cNvSpPr>
            <a:spLocks noGrp="1"/>
          </p:cNvSpPr>
          <p:nvPr>
            <p:ph sz="half" idx="1"/>
          </p:nvPr>
        </p:nvSpPr>
        <p:spPr/>
        <p:txBody>
          <a:bodyPr>
            <a:normAutofit/>
          </a:bodyPr>
          <a:lstStyle/>
          <a:p>
            <a:r>
              <a:rPr lang="en-US" dirty="0" smtClean="0"/>
              <a:t>Pick a subject that interests you</a:t>
            </a:r>
          </a:p>
          <a:p>
            <a:pPr marL="0" indent="0">
              <a:buNone/>
            </a:pPr>
            <a:r>
              <a:rPr lang="en-US" sz="2000" dirty="0" smtClean="0">
                <a:hlinkClick r:id="rId2"/>
              </a:rPr>
              <a:t>https://www.scouting.org/programs/scouts-bsa/advancement-and-awards/merit-badges/</a:t>
            </a:r>
            <a:endParaRPr lang="en-US" sz="2000" dirty="0" smtClean="0"/>
          </a:p>
          <a:p>
            <a:r>
              <a:rPr lang="en-US" dirty="0" smtClean="0"/>
              <a:t>Discuss with your family</a:t>
            </a:r>
          </a:p>
          <a:p>
            <a:r>
              <a:rPr lang="en-US" dirty="0" smtClean="0"/>
              <a:t>Discuss with your Patrol/Troop </a:t>
            </a:r>
          </a:p>
          <a:p>
            <a:r>
              <a:rPr lang="en-US" dirty="0" smtClean="0"/>
              <a:t>Discuss with SM/ASM</a:t>
            </a:r>
          </a:p>
          <a:p>
            <a:r>
              <a:rPr lang="en-US" dirty="0" smtClean="0"/>
              <a:t>Open up a Merit Badge with the Advancement Chair</a:t>
            </a:r>
          </a:p>
        </p:txBody>
      </p:sp>
      <p:sp>
        <p:nvSpPr>
          <p:cNvPr id="4" name="Content Placeholder 3"/>
          <p:cNvSpPr>
            <a:spLocks noGrp="1"/>
          </p:cNvSpPr>
          <p:nvPr>
            <p:ph sz="half" idx="2"/>
          </p:nvPr>
        </p:nvSpPr>
        <p:spPr/>
        <p:txBody>
          <a:bodyPr>
            <a:normAutofit/>
          </a:bodyPr>
          <a:lstStyle/>
          <a:p>
            <a:r>
              <a:rPr lang="en-US" dirty="0" smtClean="0"/>
              <a:t>Attend a Merit Badge Day</a:t>
            </a:r>
          </a:p>
          <a:p>
            <a:r>
              <a:rPr lang="en-US" dirty="0" smtClean="0"/>
              <a:t>Troop Sponsored Events</a:t>
            </a:r>
          </a:p>
          <a:p>
            <a:r>
              <a:rPr lang="en-US" dirty="0" smtClean="0"/>
              <a:t>CPC Sponsored Events</a:t>
            </a:r>
          </a:p>
          <a:p>
            <a:r>
              <a:rPr lang="en-US" dirty="0" smtClean="0"/>
              <a:t>Evergreen Aviation Museum</a:t>
            </a:r>
          </a:p>
          <a:p>
            <a:r>
              <a:rPr lang="en-US" dirty="0" smtClean="0"/>
              <a:t>Online Merit Badge Courses</a:t>
            </a:r>
          </a:p>
          <a:p>
            <a:r>
              <a:rPr lang="en-US" dirty="0" smtClean="0"/>
              <a:t>Cabela’s Merit Badge Days</a:t>
            </a:r>
          </a:p>
          <a:p>
            <a:endParaRPr lang="en-US" dirty="0"/>
          </a:p>
        </p:txBody>
      </p:sp>
    </p:spTree>
    <p:extLst>
      <p:ext uri="{BB962C8B-B14F-4D97-AF65-F5344CB8AC3E}">
        <p14:creationId xmlns:p14="http://schemas.microsoft.com/office/powerpoint/2010/main" val="13284132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What can I expect to do for a Merit Badge?</a:t>
            </a:r>
            <a:endParaRPr lang="en-US" b="1" dirty="0"/>
          </a:p>
        </p:txBody>
      </p:sp>
      <p:sp>
        <p:nvSpPr>
          <p:cNvPr id="3" name="Content Placeholder 2"/>
          <p:cNvSpPr>
            <a:spLocks noGrp="1"/>
          </p:cNvSpPr>
          <p:nvPr>
            <p:ph sz="half" idx="1"/>
          </p:nvPr>
        </p:nvSpPr>
        <p:spPr/>
        <p:txBody>
          <a:bodyPr>
            <a:normAutofit fontScale="92500" lnSpcReduction="20000"/>
          </a:bodyPr>
          <a:lstStyle/>
          <a:p>
            <a:pPr marL="0" indent="0">
              <a:buNone/>
            </a:pPr>
            <a:r>
              <a:rPr lang="en-US" b="1" dirty="0" smtClean="0"/>
              <a:t>For the Blue Card</a:t>
            </a:r>
          </a:p>
          <a:p>
            <a:r>
              <a:rPr lang="en-US" dirty="0" smtClean="0"/>
              <a:t>Get a Blue Card</a:t>
            </a:r>
          </a:p>
          <a:p>
            <a:r>
              <a:rPr lang="en-US" dirty="0" smtClean="0"/>
              <a:t>Fill it out</a:t>
            </a:r>
          </a:p>
          <a:p>
            <a:r>
              <a:rPr lang="en-US" dirty="0" smtClean="0"/>
              <a:t>Get it signed by the SM</a:t>
            </a:r>
          </a:p>
          <a:p>
            <a:r>
              <a:rPr lang="en-US" dirty="0" smtClean="0"/>
              <a:t>Contact MBC</a:t>
            </a:r>
          </a:p>
          <a:p>
            <a:r>
              <a:rPr lang="en-US" dirty="0" smtClean="0"/>
              <a:t>Do the work</a:t>
            </a:r>
          </a:p>
          <a:p>
            <a:r>
              <a:rPr lang="en-US" dirty="0" smtClean="0"/>
              <a:t>Get it signed by the MBC</a:t>
            </a:r>
          </a:p>
          <a:p>
            <a:r>
              <a:rPr lang="en-US" dirty="0" smtClean="0"/>
              <a:t>Get it signed by the SM</a:t>
            </a:r>
          </a:p>
          <a:p>
            <a:r>
              <a:rPr lang="en-US" dirty="0" smtClean="0"/>
              <a:t>Turn it in</a:t>
            </a:r>
            <a:endParaRPr lang="en-US" dirty="0"/>
          </a:p>
        </p:txBody>
      </p:sp>
      <p:sp>
        <p:nvSpPr>
          <p:cNvPr id="4" name="Content Placeholder 3"/>
          <p:cNvSpPr>
            <a:spLocks noGrp="1"/>
          </p:cNvSpPr>
          <p:nvPr>
            <p:ph sz="half" idx="2"/>
          </p:nvPr>
        </p:nvSpPr>
        <p:spPr/>
        <p:txBody>
          <a:bodyPr>
            <a:normAutofit fontScale="92500" lnSpcReduction="20000"/>
          </a:bodyPr>
          <a:lstStyle/>
          <a:p>
            <a:pPr marL="0" indent="0">
              <a:buNone/>
            </a:pPr>
            <a:r>
              <a:rPr lang="en-US" b="1" dirty="0" smtClean="0"/>
              <a:t>In General</a:t>
            </a:r>
          </a:p>
          <a:p>
            <a:r>
              <a:rPr lang="en-US" dirty="0" smtClean="0"/>
              <a:t>Be Safe</a:t>
            </a:r>
          </a:p>
          <a:p>
            <a:r>
              <a:rPr lang="en-US" dirty="0" smtClean="0"/>
              <a:t>Observe YPT – Youth Protection</a:t>
            </a:r>
          </a:p>
          <a:p>
            <a:r>
              <a:rPr lang="en-US" dirty="0" smtClean="0"/>
              <a:t>Do, Show, Explain, Demonstrate, Tell, Research </a:t>
            </a:r>
            <a:r>
              <a:rPr lang="en-US" dirty="0" err="1" smtClean="0"/>
              <a:t>etc</a:t>
            </a:r>
            <a:r>
              <a:rPr lang="en-US" dirty="0" smtClean="0"/>
              <a:t>… are all examples of the essence of a requirement, what ever is stated is what is required</a:t>
            </a:r>
          </a:p>
          <a:p>
            <a:r>
              <a:rPr lang="en-US" dirty="0" smtClean="0"/>
              <a:t>Keep track of your Blue Card</a:t>
            </a:r>
          </a:p>
          <a:p>
            <a:r>
              <a:rPr lang="en-US" dirty="0" smtClean="0"/>
              <a:t>Keep track of your MBC</a:t>
            </a:r>
          </a:p>
          <a:p>
            <a:r>
              <a:rPr lang="en-US" dirty="0" smtClean="0"/>
              <a:t>Requirements do change – usually a grace period of 1 year</a:t>
            </a:r>
            <a:endParaRPr lang="en-US" dirty="0"/>
          </a:p>
        </p:txBody>
      </p:sp>
    </p:spTree>
    <p:extLst>
      <p:ext uri="{BB962C8B-B14F-4D97-AF65-F5344CB8AC3E}">
        <p14:creationId xmlns:p14="http://schemas.microsoft.com/office/powerpoint/2010/main" val="42944108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Merit Badge Success – Resources and Organization</a:t>
            </a:r>
            <a:endParaRPr lang="en-US" sz="4000" b="1" dirty="0"/>
          </a:p>
        </p:txBody>
      </p:sp>
      <p:sp>
        <p:nvSpPr>
          <p:cNvPr id="3" name="Content Placeholder 2"/>
          <p:cNvSpPr>
            <a:spLocks noGrp="1"/>
          </p:cNvSpPr>
          <p:nvPr>
            <p:ph sz="half" idx="1"/>
          </p:nvPr>
        </p:nvSpPr>
        <p:spPr/>
        <p:txBody>
          <a:bodyPr>
            <a:normAutofit fontScale="92500" lnSpcReduction="20000"/>
          </a:bodyPr>
          <a:lstStyle/>
          <a:p>
            <a:pPr marL="0" indent="0">
              <a:buNone/>
            </a:pPr>
            <a:r>
              <a:rPr lang="en-US" b="1" dirty="0" smtClean="0"/>
              <a:t>Stay Organized</a:t>
            </a:r>
          </a:p>
          <a:p>
            <a:r>
              <a:rPr lang="en-US" dirty="0" smtClean="0"/>
              <a:t>Notebook / 3 Ring Binder</a:t>
            </a:r>
          </a:p>
          <a:p>
            <a:r>
              <a:rPr lang="en-US" dirty="0" smtClean="0"/>
              <a:t>Card Collecting Inserts</a:t>
            </a:r>
          </a:p>
          <a:p>
            <a:r>
              <a:rPr lang="en-US" dirty="0" smtClean="0"/>
              <a:t>Use Worksheets</a:t>
            </a:r>
          </a:p>
          <a:p>
            <a:pPr lvl="1"/>
            <a:r>
              <a:rPr lang="en-US" dirty="0" smtClean="0"/>
              <a:t>Not for turning in</a:t>
            </a:r>
          </a:p>
          <a:p>
            <a:pPr lvl="1"/>
            <a:r>
              <a:rPr lang="en-US" dirty="0" smtClean="0"/>
              <a:t>Good for remembering</a:t>
            </a:r>
            <a:endParaRPr lang="en-US" dirty="0" smtClean="0"/>
          </a:p>
          <a:p>
            <a:pPr lvl="1"/>
            <a:r>
              <a:rPr lang="en-US" dirty="0" smtClean="0">
                <a:hlinkClick r:id="rId2"/>
              </a:rPr>
              <a:t>http://usscouts.org/usscouts/meritbadges.asp</a:t>
            </a:r>
            <a:endParaRPr lang="en-US" dirty="0" smtClean="0"/>
          </a:p>
          <a:p>
            <a:pPr lvl="1"/>
            <a:r>
              <a:rPr lang="en-US" dirty="0" smtClean="0">
                <a:hlinkClick r:id="rId3"/>
              </a:rPr>
              <a:t>https://boyscouttrail.com/boy-scouts/meritbadges/</a:t>
            </a:r>
            <a:endParaRPr lang="en-US" dirty="0" smtClean="0"/>
          </a:p>
          <a:p>
            <a:r>
              <a:rPr lang="en-US" dirty="0" smtClean="0"/>
              <a:t>Covid-19 Detail</a:t>
            </a:r>
          </a:p>
          <a:p>
            <a:pPr lvl="1"/>
            <a:r>
              <a:rPr lang="en-US" dirty="0" smtClean="0"/>
              <a:t>Ensure </a:t>
            </a:r>
            <a:r>
              <a:rPr lang="en-US" dirty="0" err="1" smtClean="0"/>
              <a:t>Troopmaster</a:t>
            </a:r>
            <a:r>
              <a:rPr lang="en-US" dirty="0" smtClean="0"/>
              <a:t> Record</a:t>
            </a:r>
          </a:p>
          <a:p>
            <a:r>
              <a:rPr lang="en-US" dirty="0" smtClean="0"/>
              <a:t>Take pictures after progress</a:t>
            </a:r>
            <a:endParaRPr lang="en-US" dirty="0" smtClean="0"/>
          </a:p>
        </p:txBody>
      </p:sp>
      <p:sp>
        <p:nvSpPr>
          <p:cNvPr id="4" name="Content Placeholder 3"/>
          <p:cNvSpPr>
            <a:spLocks noGrp="1"/>
          </p:cNvSpPr>
          <p:nvPr>
            <p:ph sz="half" idx="2"/>
          </p:nvPr>
        </p:nvSpPr>
        <p:spPr/>
        <p:txBody>
          <a:bodyPr>
            <a:normAutofit fontScale="92500" lnSpcReduction="20000"/>
          </a:bodyPr>
          <a:lstStyle/>
          <a:p>
            <a:pPr marL="0" indent="0">
              <a:buNone/>
            </a:pPr>
            <a:r>
              <a:rPr lang="en-US" b="1" dirty="0" smtClean="0"/>
              <a:t>Identify and use resources effectively</a:t>
            </a:r>
          </a:p>
          <a:p>
            <a:r>
              <a:rPr lang="en-US" dirty="0" smtClean="0"/>
              <a:t>People</a:t>
            </a:r>
          </a:p>
          <a:p>
            <a:pPr lvl="1"/>
            <a:r>
              <a:rPr lang="en-US" dirty="0" smtClean="0"/>
              <a:t>Family</a:t>
            </a:r>
          </a:p>
          <a:p>
            <a:pPr lvl="1"/>
            <a:r>
              <a:rPr lang="en-US" dirty="0" smtClean="0"/>
              <a:t>Troop staff and other adults</a:t>
            </a:r>
          </a:p>
          <a:p>
            <a:pPr lvl="1"/>
            <a:r>
              <a:rPr lang="en-US" dirty="0" smtClean="0"/>
              <a:t>Council staff</a:t>
            </a:r>
          </a:p>
          <a:p>
            <a:pPr lvl="1"/>
            <a:r>
              <a:rPr lang="en-US" dirty="0" smtClean="0"/>
              <a:t>Community members</a:t>
            </a:r>
          </a:p>
          <a:p>
            <a:r>
              <a:rPr lang="en-US" dirty="0" smtClean="0"/>
              <a:t>Places/Things</a:t>
            </a:r>
          </a:p>
          <a:p>
            <a:pPr lvl="1"/>
            <a:r>
              <a:rPr lang="en-US" dirty="0" smtClean="0"/>
              <a:t>Library</a:t>
            </a:r>
          </a:p>
          <a:p>
            <a:pPr lvl="1"/>
            <a:r>
              <a:rPr lang="en-US" dirty="0" smtClean="0"/>
              <a:t>Online resources</a:t>
            </a:r>
          </a:p>
          <a:p>
            <a:r>
              <a:rPr lang="en-US" sz="2400" dirty="0" smtClean="0">
                <a:hlinkClick r:id="rId4"/>
              </a:rPr>
              <a:t>https://www.scouting.org/coronavirus/covid-19-faq/</a:t>
            </a:r>
            <a:endParaRPr lang="en-US" sz="2400" dirty="0" smtClean="0"/>
          </a:p>
        </p:txBody>
      </p:sp>
    </p:spTree>
    <p:extLst>
      <p:ext uri="{BB962C8B-B14F-4D97-AF65-F5344CB8AC3E}">
        <p14:creationId xmlns:p14="http://schemas.microsoft.com/office/powerpoint/2010/main" val="13914985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Use 3 Ring Binder with Collecting Inserts</a:t>
            </a:r>
            <a:endParaRPr lang="en-US" b="1" dirty="0"/>
          </a:p>
        </p:txBody>
      </p:sp>
      <p:pic>
        <p:nvPicPr>
          <p:cNvPr id="5" name="Content Placeholder 4"/>
          <p:cNvPicPr>
            <a:picLocks noGrp="1" noChangeAspect="1"/>
          </p:cNvPicPr>
          <p:nvPr>
            <p:ph sz="half" idx="1"/>
          </p:nvPr>
        </p:nvPicPr>
        <p:blipFill>
          <a:blip r:embed="rId2"/>
          <a:stretch>
            <a:fillRect/>
          </a:stretch>
        </p:blipFill>
        <p:spPr>
          <a:xfrm>
            <a:off x="4953658" y="2277499"/>
            <a:ext cx="3455362" cy="3455362"/>
          </a:xfrm>
          <a:prstGeom prst="rect">
            <a:avLst/>
          </a:prstGeom>
        </p:spPr>
      </p:pic>
      <p:pic>
        <p:nvPicPr>
          <p:cNvPr id="6" name="Picture 5"/>
          <p:cNvPicPr>
            <a:picLocks noChangeAspect="1"/>
          </p:cNvPicPr>
          <p:nvPr/>
        </p:nvPicPr>
        <p:blipFill>
          <a:blip r:embed="rId3"/>
          <a:stretch>
            <a:fillRect/>
          </a:stretch>
        </p:blipFill>
        <p:spPr>
          <a:xfrm>
            <a:off x="8203803" y="1690688"/>
            <a:ext cx="3988197" cy="3988197"/>
          </a:xfrm>
          <a:prstGeom prst="rect">
            <a:avLst/>
          </a:prstGeom>
        </p:spPr>
      </p:pic>
      <p:pic>
        <p:nvPicPr>
          <p:cNvPr id="7" name="Picture 6"/>
          <p:cNvPicPr>
            <a:picLocks noChangeAspect="1"/>
          </p:cNvPicPr>
          <p:nvPr/>
        </p:nvPicPr>
        <p:blipFill>
          <a:blip r:embed="rId4"/>
          <a:stretch>
            <a:fillRect/>
          </a:stretch>
        </p:blipFill>
        <p:spPr>
          <a:xfrm>
            <a:off x="1802271" y="4120127"/>
            <a:ext cx="1484492" cy="2268874"/>
          </a:xfrm>
          <a:prstGeom prst="rect">
            <a:avLst/>
          </a:prstGeom>
          <a:ln>
            <a:solidFill>
              <a:schemeClr val="tx1"/>
            </a:solidFill>
          </a:ln>
        </p:spPr>
      </p:pic>
      <p:pic>
        <p:nvPicPr>
          <p:cNvPr id="8" name="Picture 7"/>
          <p:cNvPicPr>
            <a:picLocks noChangeAspect="1"/>
          </p:cNvPicPr>
          <p:nvPr/>
        </p:nvPicPr>
        <p:blipFill>
          <a:blip r:embed="rId5"/>
          <a:stretch>
            <a:fillRect/>
          </a:stretch>
        </p:blipFill>
        <p:spPr>
          <a:xfrm>
            <a:off x="318680" y="1510675"/>
            <a:ext cx="4451675" cy="2268874"/>
          </a:xfrm>
          <a:prstGeom prst="rect">
            <a:avLst/>
          </a:prstGeom>
          <a:ln>
            <a:solidFill>
              <a:schemeClr val="tx1"/>
            </a:solidFill>
          </a:ln>
        </p:spPr>
      </p:pic>
      <p:cxnSp>
        <p:nvCxnSpPr>
          <p:cNvPr id="10" name="Straight Arrow Connector 9"/>
          <p:cNvCxnSpPr/>
          <p:nvPr/>
        </p:nvCxnSpPr>
        <p:spPr>
          <a:xfrm>
            <a:off x="4771013" y="2587110"/>
            <a:ext cx="1594676" cy="82768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7" idx="3"/>
          </p:cNvCxnSpPr>
          <p:nvPr/>
        </p:nvCxnSpPr>
        <p:spPr>
          <a:xfrm flipV="1">
            <a:off x="3286763" y="4549235"/>
            <a:ext cx="3047362" cy="70532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8020500" y="3585029"/>
            <a:ext cx="1752150" cy="42015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18953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1450" y="114300"/>
            <a:ext cx="6758068" cy="369332"/>
          </a:xfrm>
          <a:prstGeom prst="rect">
            <a:avLst/>
          </a:prstGeom>
          <a:noFill/>
        </p:spPr>
        <p:txBody>
          <a:bodyPr wrap="none" rtlCol="0">
            <a:spAutoFit/>
          </a:bodyPr>
          <a:lstStyle/>
          <a:p>
            <a:r>
              <a:rPr lang="en-US" dirty="0" smtClean="0">
                <a:hlinkClick r:id="rId2"/>
              </a:rPr>
              <a:t>http://usscouts.org/mb/worksheets/citizenship-in-the-community.pdf</a:t>
            </a:r>
            <a:endParaRPr lang="en-US" dirty="0" smtClean="0"/>
          </a:p>
        </p:txBody>
      </p:sp>
      <p:pic>
        <p:nvPicPr>
          <p:cNvPr id="9" name="Picture 8"/>
          <p:cNvPicPr>
            <a:picLocks noChangeAspect="1"/>
          </p:cNvPicPr>
          <p:nvPr/>
        </p:nvPicPr>
        <p:blipFill>
          <a:blip r:embed="rId3"/>
          <a:stretch>
            <a:fillRect/>
          </a:stretch>
        </p:blipFill>
        <p:spPr>
          <a:xfrm>
            <a:off x="261456" y="479530"/>
            <a:ext cx="2441039" cy="3143890"/>
          </a:xfrm>
          <a:prstGeom prst="rect">
            <a:avLst/>
          </a:prstGeom>
        </p:spPr>
      </p:pic>
      <p:pic>
        <p:nvPicPr>
          <p:cNvPr id="10" name="Picture 9"/>
          <p:cNvPicPr>
            <a:picLocks noChangeAspect="1"/>
          </p:cNvPicPr>
          <p:nvPr/>
        </p:nvPicPr>
        <p:blipFill>
          <a:blip r:embed="rId4"/>
          <a:stretch>
            <a:fillRect/>
          </a:stretch>
        </p:blipFill>
        <p:spPr>
          <a:xfrm>
            <a:off x="5070069" y="479530"/>
            <a:ext cx="2430713" cy="3143891"/>
          </a:xfrm>
          <a:prstGeom prst="rect">
            <a:avLst/>
          </a:prstGeom>
        </p:spPr>
      </p:pic>
      <p:pic>
        <p:nvPicPr>
          <p:cNvPr id="11" name="Picture 10"/>
          <p:cNvPicPr>
            <a:picLocks noChangeAspect="1"/>
          </p:cNvPicPr>
          <p:nvPr/>
        </p:nvPicPr>
        <p:blipFill>
          <a:blip r:embed="rId5"/>
          <a:stretch>
            <a:fillRect/>
          </a:stretch>
        </p:blipFill>
        <p:spPr>
          <a:xfrm>
            <a:off x="9530757" y="479530"/>
            <a:ext cx="2424204" cy="3143890"/>
          </a:xfrm>
          <a:prstGeom prst="rect">
            <a:avLst/>
          </a:prstGeom>
        </p:spPr>
      </p:pic>
      <p:pic>
        <p:nvPicPr>
          <p:cNvPr id="12" name="Picture 11"/>
          <p:cNvPicPr>
            <a:picLocks noChangeAspect="1"/>
          </p:cNvPicPr>
          <p:nvPr/>
        </p:nvPicPr>
        <p:blipFill>
          <a:blip r:embed="rId6"/>
          <a:stretch>
            <a:fillRect/>
          </a:stretch>
        </p:blipFill>
        <p:spPr>
          <a:xfrm>
            <a:off x="2636089" y="3714109"/>
            <a:ext cx="2433980" cy="3143891"/>
          </a:xfrm>
          <a:prstGeom prst="rect">
            <a:avLst/>
          </a:prstGeom>
        </p:spPr>
      </p:pic>
      <p:pic>
        <p:nvPicPr>
          <p:cNvPr id="13" name="Picture 12"/>
          <p:cNvPicPr>
            <a:picLocks noChangeAspect="1"/>
          </p:cNvPicPr>
          <p:nvPr/>
        </p:nvPicPr>
        <p:blipFill>
          <a:blip r:embed="rId7"/>
          <a:stretch>
            <a:fillRect/>
          </a:stretch>
        </p:blipFill>
        <p:spPr>
          <a:xfrm>
            <a:off x="7298236" y="3623420"/>
            <a:ext cx="2435068" cy="3145296"/>
          </a:xfrm>
          <a:prstGeom prst="rect">
            <a:avLst/>
          </a:prstGeom>
        </p:spPr>
      </p:pic>
    </p:spTree>
    <p:extLst>
      <p:ext uri="{BB962C8B-B14F-4D97-AF65-F5344CB8AC3E}">
        <p14:creationId xmlns:p14="http://schemas.microsoft.com/office/powerpoint/2010/main" val="9891866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Troop Library?</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A collection of books and other documents related to scouting</a:t>
            </a:r>
          </a:p>
          <a:p>
            <a:r>
              <a:rPr lang="en-US" dirty="0" smtClean="0"/>
              <a:t>Leadership</a:t>
            </a:r>
          </a:p>
          <a:p>
            <a:r>
              <a:rPr lang="en-US" dirty="0" smtClean="0"/>
              <a:t>Organization</a:t>
            </a:r>
          </a:p>
          <a:p>
            <a:r>
              <a:rPr lang="en-US" dirty="0" smtClean="0"/>
              <a:t>Skits</a:t>
            </a:r>
          </a:p>
          <a:p>
            <a:r>
              <a:rPr lang="en-US" dirty="0" smtClean="0"/>
              <a:t>Songs</a:t>
            </a:r>
          </a:p>
          <a:p>
            <a:r>
              <a:rPr lang="en-US" dirty="0" smtClean="0"/>
              <a:t>Maps</a:t>
            </a:r>
          </a:p>
          <a:p>
            <a:r>
              <a:rPr lang="en-US" dirty="0" smtClean="0"/>
              <a:t>Manuals</a:t>
            </a:r>
          </a:p>
          <a:p>
            <a:r>
              <a:rPr lang="en-US" dirty="0" smtClean="0"/>
              <a:t>Other items…</a:t>
            </a:r>
          </a:p>
        </p:txBody>
      </p:sp>
      <p:sp>
        <p:nvSpPr>
          <p:cNvPr id="4" name="TextBox 3"/>
          <p:cNvSpPr txBox="1"/>
          <p:nvPr/>
        </p:nvSpPr>
        <p:spPr>
          <a:xfrm>
            <a:off x="3619500" y="3590925"/>
            <a:ext cx="8705850" cy="1477328"/>
          </a:xfrm>
          <a:prstGeom prst="rect">
            <a:avLst/>
          </a:prstGeom>
          <a:noFill/>
        </p:spPr>
        <p:txBody>
          <a:bodyPr wrap="square" rtlCol="0">
            <a:spAutoFit/>
          </a:bodyPr>
          <a:lstStyle/>
          <a:p>
            <a:r>
              <a:rPr lang="en-US" sz="3600" b="1" dirty="0" smtClean="0">
                <a:solidFill>
                  <a:srgbClr val="FF0000"/>
                </a:solidFill>
              </a:rPr>
              <a:t>Merit Badge Books!</a:t>
            </a:r>
          </a:p>
          <a:p>
            <a:r>
              <a:rPr lang="en-US" sz="3600" b="1" dirty="0" smtClean="0">
                <a:solidFill>
                  <a:srgbClr val="FF0000"/>
                </a:solidFill>
              </a:rPr>
              <a:t>Contact your Troop Librarian today!</a:t>
            </a:r>
          </a:p>
          <a:p>
            <a:endParaRPr lang="en-US" dirty="0"/>
          </a:p>
        </p:txBody>
      </p:sp>
    </p:spTree>
    <p:extLst>
      <p:ext uri="{BB962C8B-B14F-4D97-AF65-F5344CB8AC3E}">
        <p14:creationId xmlns:p14="http://schemas.microsoft.com/office/powerpoint/2010/main" val="250106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2882</TotalTime>
  <Words>861</Words>
  <Application>Microsoft Office PowerPoint</Application>
  <PresentationFormat>Widescreen</PresentationFormat>
  <Paragraphs>267</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Merit Badges – What, Why and Where?</vt:lpstr>
      <vt:lpstr>Merit Badges – Eagle Required vs. Not?</vt:lpstr>
      <vt:lpstr>How do I start a Merit Badge?</vt:lpstr>
      <vt:lpstr>What can I expect to do for a Merit Badge?</vt:lpstr>
      <vt:lpstr>Merit Badge Success – Resources and Organization</vt:lpstr>
      <vt:lpstr>Use 3 Ring Binder with Collecting Inserts</vt:lpstr>
      <vt:lpstr>PowerPoint Presentation</vt:lpstr>
      <vt:lpstr>What is a Troop Library?</vt:lpstr>
      <vt:lpstr>What is a Merit Badge Book?</vt:lpstr>
      <vt:lpstr>PowerPoint Presentation</vt:lpstr>
      <vt:lpstr>PowerPoint Presentation</vt:lpstr>
      <vt:lpstr>PowerPoint Presentation</vt:lpstr>
      <vt:lpstr>PowerPoint Presentation</vt:lpstr>
      <vt:lpstr>PowerPoint Presentation</vt:lpstr>
      <vt:lpstr>Make Contact with your MBC!</vt:lpstr>
      <vt:lpstr>PowerPoint Presentation</vt:lpstr>
      <vt:lpstr>PowerPoint Presentation</vt:lpstr>
      <vt:lpstr>PowerPoint Presentation</vt:lpstr>
      <vt:lpstr>I finished my Merit Badge, now what?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Troop 116</dc:title>
  <dc:creator>Mother Frag</dc:creator>
  <cp:lastModifiedBy>Mother Frag</cp:lastModifiedBy>
  <cp:revision>29</cp:revision>
  <cp:lastPrinted>2020-07-08T16:46:59Z</cp:lastPrinted>
  <dcterms:created xsi:type="dcterms:W3CDTF">2020-07-06T17:06:00Z</dcterms:created>
  <dcterms:modified xsi:type="dcterms:W3CDTF">2020-07-08T17:08:02Z</dcterms:modified>
</cp:coreProperties>
</file>

<file path=docProps/thumbnail.jpeg>
</file>